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0"/>
  </p:notesMasterIdLst>
  <p:sldIdLst>
    <p:sldId id="945" r:id="rId2"/>
    <p:sldId id="948" r:id="rId3"/>
    <p:sldId id="949" r:id="rId4"/>
    <p:sldId id="950" r:id="rId5"/>
    <p:sldId id="951" r:id="rId6"/>
    <p:sldId id="952" r:id="rId7"/>
    <p:sldId id="953" r:id="rId8"/>
    <p:sldId id="962" r:id="rId9"/>
    <p:sldId id="954" r:id="rId10"/>
    <p:sldId id="955" r:id="rId11"/>
    <p:sldId id="964" r:id="rId12"/>
    <p:sldId id="963" r:id="rId13"/>
    <p:sldId id="956" r:id="rId14"/>
    <p:sldId id="957" r:id="rId15"/>
    <p:sldId id="958" r:id="rId16"/>
    <p:sldId id="959" r:id="rId17"/>
    <p:sldId id="961" r:id="rId18"/>
    <p:sldId id="960" r:id="rId19"/>
  </p:sldIdLst>
  <p:sldSz cx="9144000" cy="6858000" type="screen4x3"/>
  <p:notesSz cx="6934200" cy="92329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CC00"/>
    <a:srgbClr val="00FF00"/>
    <a:srgbClr val="0AA676"/>
    <a:srgbClr val="32000C"/>
    <a:srgbClr val="CB6B30"/>
    <a:srgbClr val="E36243"/>
    <a:srgbClr val="FF4A7E"/>
    <a:srgbClr val="0B0B0B"/>
    <a:srgbClr val="2341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79" autoAdjust="0"/>
    <p:restoredTop sz="89194" autoAdjust="0"/>
  </p:normalViewPr>
  <p:slideViewPr>
    <p:cSldViewPr>
      <p:cViewPr varScale="1">
        <p:scale>
          <a:sx n="70" d="100"/>
          <a:sy n="70" d="100"/>
        </p:scale>
        <p:origin x="-1350" y="-102"/>
      </p:cViewPr>
      <p:guideLst>
        <p:guide orient="horz" pos="2160"/>
        <p:guide pos="2880"/>
      </p:guideLst>
    </p:cSldViewPr>
  </p:slideViewPr>
  <p:outlineViewPr>
    <p:cViewPr>
      <p:scale>
        <a:sx n="33" d="100"/>
        <a:sy n="33" d="100"/>
      </p:scale>
      <p:origin x="0" y="1534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1909" tIns="45955" rIns="91909" bIns="4595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27776" y="0"/>
            <a:ext cx="3004820" cy="461645"/>
          </a:xfrm>
          <a:prstGeom prst="rect">
            <a:avLst/>
          </a:prstGeom>
        </p:spPr>
        <p:txBody>
          <a:bodyPr vert="horz" lIns="91909" tIns="45955" rIns="91909" bIns="45955" rtlCol="0"/>
          <a:lstStyle>
            <a:lvl1pPr algn="r" fontAlgn="auto">
              <a:spcBef>
                <a:spcPts val="0"/>
              </a:spcBef>
              <a:spcAft>
                <a:spcPts val="0"/>
              </a:spcAft>
              <a:defRPr sz="1200">
                <a:latin typeface="+mn-lt"/>
              </a:defRPr>
            </a:lvl1pPr>
          </a:lstStyle>
          <a:p>
            <a:pPr>
              <a:defRPr/>
            </a:pPr>
            <a:fld id="{8B0CD970-CD09-4724-822C-C586AC9A7F99}" type="datetimeFigureOut">
              <a:rPr lang="en-US"/>
              <a:pPr>
                <a:defRPr/>
              </a:pPr>
              <a:t>11/27/2013</a:t>
            </a:fld>
            <a:endParaRPr 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1909" tIns="45955" rIns="91909" bIns="45955" rtlCol="0" anchor="ctr"/>
          <a:lstStyle/>
          <a:p>
            <a:pPr lvl="0"/>
            <a:endParaRPr lang="en-US" noProof="0" smtClean="0"/>
          </a:p>
        </p:txBody>
      </p:sp>
      <p:sp>
        <p:nvSpPr>
          <p:cNvPr id="5" name="Notes Placeholder 4"/>
          <p:cNvSpPr>
            <a:spLocks noGrp="1"/>
          </p:cNvSpPr>
          <p:nvPr>
            <p:ph type="body" sz="quarter" idx="3"/>
          </p:nvPr>
        </p:nvSpPr>
        <p:spPr>
          <a:xfrm>
            <a:off x="693420" y="4385631"/>
            <a:ext cx="5547360" cy="4154805"/>
          </a:xfrm>
          <a:prstGeom prst="rect">
            <a:avLst/>
          </a:prstGeom>
        </p:spPr>
        <p:txBody>
          <a:bodyPr vert="horz" lIns="91909" tIns="45955" rIns="91909" bIns="4595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69654"/>
            <a:ext cx="3004820" cy="461645"/>
          </a:xfrm>
          <a:prstGeom prst="rect">
            <a:avLst/>
          </a:prstGeom>
        </p:spPr>
        <p:txBody>
          <a:bodyPr vert="horz" lIns="91909" tIns="45955" rIns="91909" bIns="45955"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27776" y="8769654"/>
            <a:ext cx="3004820" cy="461645"/>
          </a:xfrm>
          <a:prstGeom prst="rect">
            <a:avLst/>
          </a:prstGeom>
        </p:spPr>
        <p:txBody>
          <a:bodyPr vert="horz" lIns="91909" tIns="45955" rIns="91909" bIns="45955" rtlCol="0" anchor="b"/>
          <a:lstStyle>
            <a:lvl1pPr algn="r" fontAlgn="auto">
              <a:spcBef>
                <a:spcPts val="0"/>
              </a:spcBef>
              <a:spcAft>
                <a:spcPts val="0"/>
              </a:spcAft>
              <a:defRPr sz="1200">
                <a:latin typeface="+mn-lt"/>
              </a:defRPr>
            </a:lvl1pPr>
          </a:lstStyle>
          <a:p>
            <a:pPr>
              <a:defRPr/>
            </a:pPr>
            <a:fld id="{A74F91C9-C3D1-4588-B28B-EA1D20341342}" type="slidenum">
              <a:rPr lang="en-US"/>
              <a:pPr>
                <a:defRPr/>
              </a:pPr>
              <a:t>‹#›</a:t>
            </a:fld>
            <a:endParaRPr lang="en-US"/>
          </a:p>
        </p:txBody>
      </p:sp>
    </p:spTree>
    <p:extLst>
      <p:ext uri="{BB962C8B-B14F-4D97-AF65-F5344CB8AC3E}">
        <p14:creationId xmlns:p14="http://schemas.microsoft.com/office/powerpoint/2010/main" val="42629301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1158875" y="692150"/>
            <a:ext cx="4616450" cy="3462338"/>
          </a:xfrm>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32E8B90B-E87A-4A88-9CB1-71A47E956C96}" type="slidenum">
              <a:rPr lang="en-US" smtClean="0">
                <a:solidFill>
                  <a:prstClr val="black"/>
                </a:solidFill>
              </a:rPr>
              <a:pPr>
                <a:defRPr/>
              </a:pPr>
              <a:t>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Suppose you</a:t>
            </a:r>
            <a:r>
              <a:rPr lang="en-US" baseline="0" dirty="0" smtClean="0"/>
              <a:t>r boss tells you to create an audio compression algorithm that is guaranteed to reduce the size of any file.  You realize that this is an impossible task and want to prove it.  How?</a:t>
            </a:r>
            <a:endParaRPr lang="en-US" dirty="0"/>
          </a:p>
        </p:txBody>
      </p:sp>
      <p:sp>
        <p:nvSpPr>
          <p:cNvPr id="4" name="Slide Number Placeholder 3"/>
          <p:cNvSpPr>
            <a:spLocks noGrp="1"/>
          </p:cNvSpPr>
          <p:nvPr>
            <p:ph type="sldNum" sz="quarter" idx="10"/>
          </p:nvPr>
        </p:nvSpPr>
        <p:spPr/>
        <p:txBody>
          <a:bodyPr/>
          <a:lstStyle/>
          <a:p>
            <a:pPr>
              <a:defRPr/>
            </a:pPr>
            <a:fld id="{A74F91C9-C3D1-4588-B28B-EA1D20341342}" type="slidenum">
              <a:rPr lang="en-US" smtClean="0"/>
              <a:pPr>
                <a:defRPr/>
              </a:pPr>
              <a:t>10</a:t>
            </a:fld>
            <a:endParaRPr lang="en-US"/>
          </a:p>
        </p:txBody>
      </p:sp>
    </p:spTree>
    <p:extLst>
      <p:ext uri="{BB962C8B-B14F-4D97-AF65-F5344CB8AC3E}">
        <p14:creationId xmlns:p14="http://schemas.microsoft.com/office/powerpoint/2010/main" val="1791949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74F91C9-C3D1-4588-B28B-EA1D20341342}" type="slidenum">
              <a:rPr lang="en-US" smtClean="0"/>
              <a:pPr>
                <a:defRPr/>
              </a:pPr>
              <a:t>13</a:t>
            </a:fld>
            <a:endParaRPr lang="en-US"/>
          </a:p>
        </p:txBody>
      </p:sp>
    </p:spTree>
    <p:extLst>
      <p:ext uri="{BB962C8B-B14F-4D97-AF65-F5344CB8AC3E}">
        <p14:creationId xmlns:p14="http://schemas.microsoft.com/office/powerpoint/2010/main" val="1791949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Prove</a:t>
            </a:r>
            <a:r>
              <a:rPr lang="en-US" baseline="0" dirty="0" smtClean="0"/>
              <a:t> by contradiction, then prove by contrapositive.</a:t>
            </a:r>
            <a:endParaRPr lang="en-US" dirty="0"/>
          </a:p>
        </p:txBody>
      </p:sp>
      <p:sp>
        <p:nvSpPr>
          <p:cNvPr id="4" name="Slide Number Placeholder 3"/>
          <p:cNvSpPr>
            <a:spLocks noGrp="1"/>
          </p:cNvSpPr>
          <p:nvPr>
            <p:ph type="sldNum" sz="quarter" idx="10"/>
          </p:nvPr>
        </p:nvSpPr>
        <p:spPr/>
        <p:txBody>
          <a:bodyPr/>
          <a:lstStyle/>
          <a:p>
            <a:pPr>
              <a:defRPr/>
            </a:pPr>
            <a:fld id="{A74F91C9-C3D1-4588-B28B-EA1D20341342}" type="slidenum">
              <a:rPr lang="en-US" smtClean="0"/>
              <a:pPr>
                <a:defRPr/>
              </a:pPr>
              <a:t>14</a:t>
            </a:fld>
            <a:endParaRPr lang="en-US"/>
          </a:p>
        </p:txBody>
      </p:sp>
    </p:spTree>
    <p:extLst>
      <p:ext uri="{BB962C8B-B14F-4D97-AF65-F5344CB8AC3E}">
        <p14:creationId xmlns:p14="http://schemas.microsoft.com/office/powerpoint/2010/main" val="1791949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1470025"/>
          </a:xfrm>
        </p:spPr>
        <p:txBody>
          <a:bodyPr>
            <a:normAutofit/>
          </a:bodyPr>
          <a:lstStyle>
            <a:lvl1pPr algn="ctr">
              <a:defRPr sz="4000"/>
            </a:lvl1pPr>
          </a:lstStyle>
          <a:p>
            <a:r>
              <a:rPr lang="en-US" smtClean="0"/>
              <a:t>Click to edit Master title style</a:t>
            </a:r>
            <a:endParaRPr lang="en-US"/>
          </a:p>
        </p:txBody>
      </p:sp>
      <p:sp>
        <p:nvSpPr>
          <p:cNvPr id="3" name="Subtitle 2"/>
          <p:cNvSpPr>
            <a:spLocks noGrp="1"/>
          </p:cNvSpPr>
          <p:nvPr>
            <p:ph type="subTitle" idx="1"/>
          </p:nvPr>
        </p:nvSpPr>
        <p:spPr>
          <a:xfrm>
            <a:off x="1371600" y="335597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19C501E-B55B-444A-A72C-2B9F4B0B7BAB}" type="datetime1">
              <a:rPr lang="en-US" smtClean="0">
                <a:solidFill>
                  <a:prstClr val="black">
                    <a:tint val="75000"/>
                  </a:prstClr>
                </a:solidFill>
              </a:rPr>
              <a:t>11/27/2013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DAAC5D9-4D02-4355-9F81-DAACC891245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C03FE38-4FD5-47B0-9AF9-D4963B8DEFB6}" type="datetime1">
              <a:rPr lang="en-US" smtClean="0">
                <a:solidFill>
                  <a:prstClr val="black">
                    <a:tint val="75000"/>
                  </a:prstClr>
                </a:solidFill>
              </a:rPr>
              <a:t>11/27/2013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874C39D-E774-4CE2-AD63-30B8EC54B83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B02B44-79EB-4D65-BDE3-FBAF74A58ED6}" type="datetime1">
              <a:rPr lang="en-US" smtClean="0">
                <a:solidFill>
                  <a:prstClr val="black">
                    <a:tint val="75000"/>
                  </a:prstClr>
                </a:solidFill>
              </a:rPr>
              <a:t>11/27/2013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9153CE7-5EAA-437E-987A-20949CA3E0C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lvl1pPr algn="l">
              <a:defRPr sz="40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990601"/>
            <a:ext cx="8229600" cy="5135563"/>
          </a:xfrm>
        </p:spPr>
        <p:txBody>
          <a:bodyPr>
            <a:normAutofit/>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0F51BC8-D0B1-4179-B800-F332771B6B9C}" type="datetime1">
              <a:rPr lang="en-US" smtClean="0">
                <a:solidFill>
                  <a:prstClr val="black">
                    <a:tint val="75000"/>
                  </a:prstClr>
                </a:solidFill>
              </a:rPr>
              <a:t>11/27/2013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DD8E536-C3BC-4AF8-BDAE-990257F1A017}"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63CF776-9CD1-44E5-A99B-64DE591C57D1}" type="datetime1">
              <a:rPr lang="en-US" smtClean="0">
                <a:solidFill>
                  <a:prstClr val="black">
                    <a:tint val="75000"/>
                  </a:prstClr>
                </a:solidFill>
              </a:rPr>
              <a:t>11/27/2013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A00F70D-592C-461E-A451-2ECB186765F3}"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676ACAF-72D2-4961-857E-D7B5F6FCF3C1}" type="datetime1">
              <a:rPr lang="en-US" smtClean="0">
                <a:solidFill>
                  <a:prstClr val="black">
                    <a:tint val="75000"/>
                  </a:prstClr>
                </a:solidFill>
              </a:rPr>
              <a:t>11/27/2013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E7F32F3-42F6-4BCC-A530-FA9ABF4AB6EC}"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D3C0A1A-5CE1-4ACF-97E5-643B782AB321}" type="datetime1">
              <a:rPr lang="en-US" smtClean="0">
                <a:solidFill>
                  <a:prstClr val="black">
                    <a:tint val="75000"/>
                  </a:prstClr>
                </a:solidFill>
              </a:rPr>
              <a:t>11/27/2013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471AB79-448B-4A22-B124-8CD52AE9430D}"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4EE9FCE-0E74-4EF9-9A70-8866743E7580}" type="datetime1">
              <a:rPr lang="en-US" smtClean="0">
                <a:solidFill>
                  <a:prstClr val="black">
                    <a:tint val="75000"/>
                  </a:prstClr>
                </a:solidFill>
              </a:rPr>
              <a:t>11/27/2013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69A8285D-4628-4143-ABC7-15BC7EFC2EA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8B6C01-F58D-4E39-8D67-785256AD7DC2}" type="datetime1">
              <a:rPr lang="en-US" smtClean="0">
                <a:solidFill>
                  <a:prstClr val="black">
                    <a:tint val="75000"/>
                  </a:prstClr>
                </a:solidFill>
              </a:rPr>
              <a:t>11/27/2013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E98FF512-A535-4841-A8E3-7EA728EAFD1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F78B8AA-7DEB-446D-BDB1-84795BAD9AF7}" type="datetime1">
              <a:rPr lang="en-US" smtClean="0">
                <a:solidFill>
                  <a:prstClr val="black">
                    <a:tint val="75000"/>
                  </a:prstClr>
                </a:solidFill>
              </a:rPr>
              <a:t>11/27/2013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EF5855C-4D77-44B0-9385-CA251612F09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54A1F1F-7787-4C44-9624-93928B4A8E2D}" type="datetime1">
              <a:rPr lang="en-US" smtClean="0">
                <a:solidFill>
                  <a:prstClr val="black">
                    <a:tint val="75000"/>
                  </a:prstClr>
                </a:solidFill>
              </a:rPr>
              <a:t>11/27/2013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D53F802-CDCB-4EA6-8A17-12F0E9CED9F7}"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Text Placeholder 2"/>
          <p:cNvSpPr>
            <a:spLocks noGrp="1"/>
          </p:cNvSpPr>
          <p:nvPr>
            <p:ph type="body" idx="1"/>
          </p:nvPr>
        </p:nvSpPr>
        <p:spPr bwMode="auto">
          <a:xfrm>
            <a:off x="457200" y="10668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09F18CA-56B6-4BF5-B045-E5378351954B}" type="datetime1">
              <a:rPr lang="en-US" smtClean="0">
                <a:solidFill>
                  <a:prstClr val="black">
                    <a:tint val="75000"/>
                  </a:prstClr>
                </a:solidFill>
              </a:rPr>
              <a:t>11/27/2013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9AAC96C-50B8-4C85-A244-73E2179D9781}"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rjlipton.wordpress.com/2011/01/08/proofs-by-contradiction-and-other-danger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914400" y="76200"/>
            <a:ext cx="7086600" cy="1143000"/>
          </a:xfrm>
          <a:prstGeom prst="rect">
            <a:avLst/>
          </a:prstGeom>
          <a:solidFill>
            <a:schemeClr val="bg1">
              <a:alpha val="20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defRPr/>
            </a:pPr>
            <a:r>
              <a:rPr lang="en-US" sz="4000" dirty="0" smtClean="0">
                <a:solidFill>
                  <a:prstClr val="black"/>
                </a:solidFill>
                <a:latin typeface="Calibri"/>
              </a:rPr>
              <a:t>Proof by Contradiction</a:t>
            </a:r>
          </a:p>
        </p:txBody>
      </p:sp>
      <p:sp>
        <p:nvSpPr>
          <p:cNvPr id="9" name="Subtitle 2"/>
          <p:cNvSpPr txBox="1">
            <a:spLocks/>
          </p:cNvSpPr>
          <p:nvPr/>
        </p:nvSpPr>
        <p:spPr bwMode="auto">
          <a:xfrm>
            <a:off x="0" y="5715000"/>
            <a:ext cx="8305800" cy="1066800"/>
          </a:xfrm>
          <a:prstGeom prst="rect">
            <a:avLst/>
          </a:prstGeom>
          <a:solidFill>
            <a:schemeClr val="bg1">
              <a:alpha val="20000"/>
            </a:schemeClr>
          </a:solidFill>
          <a:ln w="9525">
            <a:noFill/>
            <a:miter lim="800000"/>
            <a:headEnd/>
            <a:tailEnd/>
          </a:ln>
        </p:spPr>
        <p:txBody>
          <a:bodyPr vert="horz" wrap="square" lIns="91440" tIns="45720" rIns="91440" bIns="45720" numCol="1" anchor="t" anchorCtr="0" compatLnSpc="1">
            <a:prstTxWarp prst="textNoShape">
              <a:avLst/>
            </a:prstTxWarp>
          </a:bodyPr>
          <a:lstStyle/>
          <a:p>
            <a:pPr algn="ctr">
              <a:spcBef>
                <a:spcPct val="20000"/>
              </a:spcBef>
              <a:buFont typeface="Arial" charset="0"/>
              <a:buNone/>
              <a:defRPr/>
            </a:pPr>
            <a:r>
              <a:rPr lang="en-US" sz="2800" dirty="0" smtClean="0">
                <a:solidFill>
                  <a:prstClr val="black"/>
                </a:solidFill>
                <a:latin typeface="Calibri"/>
              </a:rPr>
              <a:t>Discrete Structures (CS 173)</a:t>
            </a:r>
          </a:p>
          <a:p>
            <a:pPr algn="ctr">
              <a:spcBef>
                <a:spcPct val="20000"/>
              </a:spcBef>
              <a:buFont typeface="Arial" charset="0"/>
              <a:buNone/>
              <a:defRPr/>
            </a:pPr>
            <a:r>
              <a:rPr lang="en-US" sz="2800" dirty="0" smtClean="0">
                <a:solidFill>
                  <a:prstClr val="black"/>
                </a:solidFill>
                <a:latin typeface="Calibri"/>
              </a:rPr>
              <a:t>Madhusudan Parthasarathy, </a:t>
            </a:r>
            <a:r>
              <a:rPr lang="en-US" sz="2800" dirty="0" smtClean="0">
                <a:solidFill>
                  <a:prstClr val="black"/>
                </a:solidFill>
                <a:latin typeface="Calibri"/>
              </a:rPr>
              <a:t>University of Illinois</a:t>
            </a:r>
          </a:p>
        </p:txBody>
      </p:sp>
      <p:sp>
        <p:nvSpPr>
          <p:cNvPr id="3" name="Slide Number Placeholder 2"/>
          <p:cNvSpPr>
            <a:spLocks noGrp="1"/>
          </p:cNvSpPr>
          <p:nvPr>
            <p:ph type="sldNum" sz="quarter" idx="12"/>
          </p:nvPr>
        </p:nvSpPr>
        <p:spPr/>
        <p:txBody>
          <a:bodyPr/>
          <a:lstStyle/>
          <a:p>
            <a:pPr>
              <a:defRPr/>
            </a:pPr>
            <a:fld id="{ADAAC5D9-4D02-4355-9F81-DAACC891245E}" type="slidenum">
              <a:rPr lang="en-US" smtClean="0">
                <a:solidFill>
                  <a:prstClr val="black">
                    <a:tint val="75000"/>
                  </a:prstClr>
                </a:solidFill>
              </a:rPr>
              <a:pPr>
                <a:defRPr/>
              </a:pPr>
              <a:t>1</a:t>
            </a:fld>
            <a:endParaRPr lang="en-US">
              <a:solidFill>
                <a:prstClr val="black">
                  <a:tint val="75000"/>
                </a:prstClr>
              </a:solidFill>
            </a:endParaRPr>
          </a:p>
        </p:txBody>
      </p:sp>
      <p:pic>
        <p:nvPicPr>
          <p:cNvPr id="1028" name="Picture 4" descr="http://brendandonnet.files.wordpress.com/2012/11/magritte-la-trahison-des-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219199"/>
            <a:ext cx="6096000" cy="4210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2021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a:t>
            </a:r>
            <a:r>
              <a:rPr lang="en-US" dirty="0"/>
              <a:t>by </a:t>
            </a:r>
            <a:r>
              <a:rPr lang="en-US" dirty="0" smtClean="0"/>
              <a:t>contradiction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Claim: No lossless compression algorithm can reduce the size of every file.</a:t>
            </a:r>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10</a:t>
            </a:fld>
            <a:endParaRPr lang="en-US">
              <a:solidFill>
                <a:prstClr val="black">
                  <a:tint val="75000"/>
                </a:prstClr>
              </a:solidFill>
            </a:endParaRPr>
          </a:p>
        </p:txBody>
      </p:sp>
    </p:spTree>
    <p:extLst>
      <p:ext uri="{BB962C8B-B14F-4D97-AF65-F5344CB8AC3E}">
        <p14:creationId xmlns:p14="http://schemas.microsoft.com/office/powerpoint/2010/main" val="4172072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dirty="0" smtClean="0"/>
              <a:t>Why image compression works: images are mostly smooth</a:t>
            </a:r>
          </a:p>
        </p:txBody>
      </p:sp>
      <p:pic>
        <p:nvPicPr>
          <p:cNvPr id="13" name="Picture 4" descr="http://farm1.static.flickr.com/47/136916757_8237b4a9f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447800"/>
            <a:ext cx="7574096"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8892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mtClean="0"/>
              <a:t>Lossless compression (PNG)</a:t>
            </a:r>
          </a:p>
        </p:txBody>
      </p:sp>
      <p:sp>
        <p:nvSpPr>
          <p:cNvPr id="3" name="Content Placeholder 2"/>
          <p:cNvSpPr>
            <a:spLocks noGrp="1"/>
          </p:cNvSpPr>
          <p:nvPr>
            <p:ph idx="1"/>
          </p:nvPr>
        </p:nvSpPr>
        <p:spPr>
          <a:xfrm>
            <a:off x="457200" y="990600"/>
            <a:ext cx="6705600" cy="5135563"/>
          </a:xfrm>
        </p:spPr>
        <p:txBody>
          <a:bodyPr/>
          <a:lstStyle/>
          <a:p>
            <a:pPr eaLnBrk="1" hangingPunct="1">
              <a:defRPr/>
            </a:pPr>
            <a:endParaRPr lang="en-US" dirty="0" smtClean="0"/>
          </a:p>
          <a:p>
            <a:pPr marL="514350" indent="-514350" eaLnBrk="1" hangingPunct="1">
              <a:buFont typeface="+mj-lt"/>
              <a:buAutoNum type="arabicPeriod"/>
              <a:defRPr/>
            </a:pPr>
            <a:r>
              <a:rPr lang="en-US" dirty="0" smtClean="0"/>
              <a:t>Predict that a pixel’s value based on its upper-left neighborhood</a:t>
            </a:r>
          </a:p>
          <a:p>
            <a:pPr marL="514350" indent="-514350" eaLnBrk="1" hangingPunct="1">
              <a:buFont typeface="+mj-lt"/>
              <a:buAutoNum type="arabicPeriod"/>
              <a:defRPr/>
            </a:pPr>
            <a:r>
              <a:rPr lang="en-US" dirty="0" smtClean="0"/>
              <a:t>Store difference of predicted and actual value</a:t>
            </a:r>
          </a:p>
          <a:p>
            <a:pPr marL="514350" indent="-514350" eaLnBrk="1" hangingPunct="1">
              <a:buFont typeface="+mj-lt"/>
              <a:buAutoNum type="arabicPeriod"/>
              <a:defRPr/>
            </a:pPr>
            <a:r>
              <a:rPr lang="en-US" dirty="0" err="1" smtClean="0"/>
              <a:t>Pkzip</a:t>
            </a:r>
            <a:r>
              <a:rPr lang="en-US" dirty="0" smtClean="0"/>
              <a:t> it (DEFLATE algorithm)</a:t>
            </a:r>
          </a:p>
          <a:p>
            <a:pPr eaLnBrk="1" hangingPunct="1">
              <a:defRPr/>
            </a:pPr>
            <a:endParaRPr lang="en-US" dirty="0" smtClean="0"/>
          </a:p>
          <a:p>
            <a:pPr marL="971550" lvl="1" indent="-514350" eaLnBrk="1" hangingPunct="1">
              <a:buFont typeface="+mj-lt"/>
              <a:buAutoNum type="arabicPeriod"/>
              <a:defRPr/>
            </a:pPr>
            <a:endParaRPr lang="en-US" dirty="0" smtClean="0"/>
          </a:p>
          <a:p>
            <a:pPr marL="971550" lvl="1" indent="-514350" eaLnBrk="1" hangingPunct="1">
              <a:buFont typeface="+mj-lt"/>
              <a:buAutoNum type="arabicPeriod"/>
              <a:defRPr/>
            </a:pPr>
            <a:endParaRPr lang="en-US" dirty="0"/>
          </a:p>
        </p:txBody>
      </p:sp>
      <p:pic>
        <p:nvPicPr>
          <p:cNvPr id="34820" name="Picture 4" descr="http://upload.wikimedia.org/wikipedia/commons/thumb/3/39/Pixel-prediction.svg/161px-Pixel-predictio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1447800"/>
            <a:ext cx="1533525" cy="14954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2047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a:t>
            </a:r>
            <a:r>
              <a:rPr lang="en-US" dirty="0"/>
              <a:t>by </a:t>
            </a:r>
            <a:r>
              <a:rPr lang="en-US" dirty="0" smtClean="0"/>
              <a:t>contradiction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Claim: A cycle graph with an odd number of nodes is not 2-colorable.</a:t>
            </a:r>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13</a:t>
            </a:fld>
            <a:endParaRPr lang="en-US">
              <a:solidFill>
                <a:prstClr val="black">
                  <a:tint val="75000"/>
                </a:prstClr>
              </a:solidFill>
            </a:endParaRPr>
          </a:p>
        </p:txBody>
      </p:sp>
    </p:spTree>
    <p:extLst>
      <p:ext uri="{BB962C8B-B14F-4D97-AF65-F5344CB8AC3E}">
        <p14:creationId xmlns:p14="http://schemas.microsoft.com/office/powerpoint/2010/main" val="1300267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Proof </a:t>
            </a:r>
            <a:r>
              <a:rPr lang="en-US" dirty="0"/>
              <a:t>by </a:t>
            </a:r>
            <a:r>
              <a:rPr lang="en-US" dirty="0" smtClean="0"/>
              <a:t>contradiction or contrapositive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r>
                  <a:rPr lang="en-US" sz="2400" dirty="0" smtClean="0"/>
                  <a:t>Claim: For all integers </a:t>
                </a:r>
                <a14:m>
                  <m:oMath xmlns:m="http://schemas.openxmlformats.org/officeDocument/2006/math">
                    <m:r>
                      <a:rPr lang="en-US" sz="2400" b="0" i="1" smtClean="0">
                        <a:latin typeface="Cambria Math"/>
                      </a:rPr>
                      <m:t>𝑛</m:t>
                    </m:r>
                  </m:oMath>
                </a14:m>
                <a:r>
                  <a:rPr lang="en-US" sz="2400" dirty="0" smtClean="0"/>
                  <a:t>, if </a:t>
                </a:r>
                <a14:m>
                  <m:oMath xmlns:m="http://schemas.openxmlformats.org/officeDocument/2006/math">
                    <m:sSup>
                      <m:sSupPr>
                        <m:ctrlPr>
                          <a:rPr lang="en-US" sz="2400" b="0" i="1" smtClean="0">
                            <a:latin typeface="Cambria Math"/>
                          </a:rPr>
                        </m:ctrlPr>
                      </m:sSupPr>
                      <m:e>
                        <m:r>
                          <a:rPr lang="en-US" sz="2400" b="0" i="1" smtClean="0">
                            <a:latin typeface="Cambria Math"/>
                          </a:rPr>
                          <m:t>𝑛</m:t>
                        </m:r>
                      </m:e>
                      <m:sup>
                        <m:r>
                          <a:rPr lang="en-US" sz="2400" b="0" i="1" smtClean="0">
                            <a:latin typeface="Cambria Math"/>
                          </a:rPr>
                          <m:t>2</m:t>
                        </m:r>
                      </m:sup>
                    </m:sSup>
                  </m:oMath>
                </a14:m>
                <a:r>
                  <a:rPr lang="en-US" sz="2400" dirty="0" smtClean="0"/>
                  <a:t> is odd, then </a:t>
                </a:r>
                <a14:m>
                  <m:oMath xmlns:m="http://schemas.openxmlformats.org/officeDocument/2006/math">
                    <m:r>
                      <a:rPr lang="en-US" sz="2400" b="0" i="1" smtClean="0">
                        <a:latin typeface="Cambria Math"/>
                      </a:rPr>
                      <m:t>𝑛</m:t>
                    </m:r>
                  </m:oMath>
                </a14:m>
                <a:r>
                  <a:rPr lang="en-US" sz="2400" dirty="0" smtClean="0"/>
                  <a:t> is odd.</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111" t="-95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14</a:t>
            </a:fld>
            <a:endParaRPr lang="en-US">
              <a:solidFill>
                <a:prstClr val="black">
                  <a:tint val="75000"/>
                </a:prstClr>
              </a:solidFill>
            </a:endParaRPr>
          </a:p>
        </p:txBody>
      </p:sp>
    </p:spTree>
    <p:extLst>
      <p:ext uri="{BB962C8B-B14F-4D97-AF65-F5344CB8AC3E}">
        <p14:creationId xmlns:p14="http://schemas.microsoft.com/office/powerpoint/2010/main" val="31483534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each type of proof</a:t>
            </a:r>
            <a:endParaRPr lang="en-US" dirty="0"/>
          </a:p>
        </p:txBody>
      </p:sp>
      <p:sp>
        <p:nvSpPr>
          <p:cNvPr id="3" name="Content Placeholder 2"/>
          <p:cNvSpPr>
            <a:spLocks noGrp="1"/>
          </p:cNvSpPr>
          <p:nvPr>
            <p:ph idx="1"/>
          </p:nvPr>
        </p:nvSpPr>
        <p:spPr>
          <a:xfrm>
            <a:off x="304800" y="1356518"/>
            <a:ext cx="4724400" cy="5867399"/>
          </a:xfrm>
        </p:spPr>
        <p:txBody>
          <a:bodyPr>
            <a:normAutofit/>
          </a:bodyPr>
          <a:lstStyle/>
          <a:p>
            <a:pPr marL="0" indent="0">
              <a:buNone/>
            </a:pPr>
            <a:r>
              <a:rPr lang="en-US" sz="2400" b="1" dirty="0" smtClean="0"/>
              <a:t>Situation</a:t>
            </a:r>
            <a:endParaRPr lang="en-US" sz="2000" b="1" dirty="0" smtClean="0"/>
          </a:p>
          <a:p>
            <a:pPr marL="457200" indent="-457200">
              <a:buFont typeface="+mj-lt"/>
              <a:buAutoNum type="arabicPeriod"/>
            </a:pPr>
            <a:r>
              <a:rPr lang="en-US" sz="2000" dirty="0" smtClean="0"/>
              <a:t>Can see how conclusion directly follows from hypothesis</a:t>
            </a:r>
          </a:p>
          <a:p>
            <a:pPr marL="457200" indent="-457200">
              <a:buFont typeface="+mj-lt"/>
              <a:buAutoNum type="arabicPeriod"/>
            </a:pPr>
            <a:endParaRPr lang="en-US" sz="1600" dirty="0" smtClean="0"/>
          </a:p>
          <a:p>
            <a:pPr marL="457200" indent="-457200">
              <a:buFont typeface="+mj-lt"/>
              <a:buAutoNum type="arabicPeriod"/>
            </a:pPr>
            <a:r>
              <a:rPr lang="en-US" sz="2000" dirty="0" smtClean="0"/>
              <a:t>Need to demonstrate claim for an unbounded set of integers</a:t>
            </a:r>
          </a:p>
          <a:p>
            <a:pPr marL="457200" indent="-457200">
              <a:buFont typeface="+mj-lt"/>
              <a:buAutoNum type="arabicPeriod"/>
            </a:pPr>
            <a:endParaRPr lang="en-US" sz="1600" dirty="0" smtClean="0"/>
          </a:p>
          <a:p>
            <a:pPr marL="457200" indent="-457200">
              <a:buFont typeface="+mj-lt"/>
              <a:buAutoNum type="arabicPeriod"/>
            </a:pPr>
            <a:r>
              <a:rPr lang="en-US" sz="2000" dirty="0" smtClean="0"/>
              <a:t>Easier to show that negation of hypothesis follows from negation of conclusion</a:t>
            </a:r>
          </a:p>
          <a:p>
            <a:pPr marL="457200" indent="-457200">
              <a:buFont typeface="+mj-lt"/>
              <a:buAutoNum type="arabicPeriod"/>
            </a:pPr>
            <a:endParaRPr lang="en-US" sz="1600" dirty="0" smtClean="0"/>
          </a:p>
          <a:p>
            <a:pPr marL="457200" indent="-457200">
              <a:buFont typeface="+mj-lt"/>
              <a:buAutoNum type="arabicPeriod"/>
            </a:pPr>
            <a:r>
              <a:rPr lang="en-US" sz="2000" dirty="0"/>
              <a:t>Need to show that something doesn’t </a:t>
            </a:r>
            <a:r>
              <a:rPr lang="en-US" sz="2000" dirty="0" smtClean="0"/>
              <a:t>exist</a:t>
            </a:r>
          </a:p>
          <a:p>
            <a:pPr marL="457200" indent="-457200">
              <a:buFont typeface="+mj-lt"/>
              <a:buAutoNum type="arabicPeriod"/>
            </a:pPr>
            <a:endParaRPr lang="en-US" sz="2000" dirty="0"/>
          </a:p>
          <a:p>
            <a:pPr marL="457200" indent="-457200">
              <a:buFont typeface="+mj-lt"/>
              <a:buAutoNum type="arabicPeriod"/>
            </a:pPr>
            <a:r>
              <a:rPr lang="en-US" sz="2000" dirty="0" smtClean="0"/>
              <a:t>Need to show that something exists</a:t>
            </a:r>
          </a:p>
          <a:p>
            <a:pPr marL="457200" indent="-457200">
              <a:buFont typeface="+mj-lt"/>
              <a:buAutoNum type="arabicPeriod"/>
            </a:pPr>
            <a:endParaRPr lang="en-US" sz="2000" dirty="0" smtClean="0"/>
          </a:p>
          <a:p>
            <a:pPr marL="457200" indent="-457200">
              <a:buFont typeface="+mj-lt"/>
              <a:buAutoNum type="arabicPeriod"/>
            </a:pPr>
            <a:endParaRPr lang="en-US" sz="2000" dirty="0"/>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15</a:t>
            </a:fld>
            <a:endParaRPr lang="en-US">
              <a:solidFill>
                <a:prstClr val="black">
                  <a:tint val="75000"/>
                </a:prstClr>
              </a:solidFill>
            </a:endParaRPr>
          </a:p>
        </p:txBody>
      </p:sp>
      <p:sp>
        <p:nvSpPr>
          <p:cNvPr id="5" name="Content Placeholder 2"/>
          <p:cNvSpPr txBox="1">
            <a:spLocks/>
          </p:cNvSpPr>
          <p:nvPr/>
        </p:nvSpPr>
        <p:spPr bwMode="auto">
          <a:xfrm>
            <a:off x="5611586" y="1722437"/>
            <a:ext cx="3276600" cy="5135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b="1" dirty="0" smtClean="0">
                <a:solidFill>
                  <a:srgbClr val="FF0000"/>
                </a:solidFill>
              </a:rPr>
              <a:t>Proof type</a:t>
            </a:r>
            <a:endParaRPr lang="en-US" sz="2000" b="1" dirty="0" smtClean="0">
              <a:solidFill>
                <a:srgbClr val="FF0000"/>
              </a:solidFill>
            </a:endParaRPr>
          </a:p>
          <a:p>
            <a:pPr marL="0" indent="0">
              <a:buNone/>
            </a:pPr>
            <a:endParaRPr lang="en-US" sz="2000" dirty="0" smtClean="0">
              <a:solidFill>
                <a:srgbClr val="FF0000"/>
              </a:solidFill>
            </a:endParaRPr>
          </a:p>
          <a:p>
            <a:pPr marL="457200" indent="-457200">
              <a:buFont typeface="+mj-lt"/>
              <a:buAutoNum type="alphaLcParenR"/>
            </a:pPr>
            <a:r>
              <a:rPr lang="en-US" sz="2000" dirty="0" smtClean="0">
                <a:solidFill>
                  <a:srgbClr val="FF0000"/>
                </a:solidFill>
              </a:rPr>
              <a:t>Direct proof</a:t>
            </a:r>
          </a:p>
          <a:p>
            <a:pPr marL="457200" indent="-457200">
              <a:buFont typeface="+mj-lt"/>
              <a:buAutoNum type="alphaLcParenR"/>
            </a:pPr>
            <a:endParaRPr lang="en-US" sz="1600" dirty="0" smtClean="0">
              <a:solidFill>
                <a:srgbClr val="FF0000"/>
              </a:solidFill>
            </a:endParaRPr>
          </a:p>
          <a:p>
            <a:pPr marL="457200" indent="-457200">
              <a:buFont typeface="+mj-lt"/>
              <a:buAutoNum type="alphaLcParenR"/>
            </a:pPr>
            <a:r>
              <a:rPr lang="en-US" sz="2000" dirty="0">
                <a:solidFill>
                  <a:srgbClr val="FF0000"/>
                </a:solidFill>
              </a:rPr>
              <a:t>Proof by example or </a:t>
            </a:r>
            <a:r>
              <a:rPr lang="en-US" sz="2000" dirty="0" smtClean="0">
                <a:solidFill>
                  <a:srgbClr val="FF0000"/>
                </a:solidFill>
              </a:rPr>
              <a:t>counter-example</a:t>
            </a:r>
            <a:endParaRPr lang="en-US" sz="1600" dirty="0" smtClean="0">
              <a:solidFill>
                <a:srgbClr val="FF0000"/>
              </a:solidFill>
            </a:endParaRPr>
          </a:p>
          <a:p>
            <a:pPr marL="457200" indent="-457200">
              <a:buFont typeface="+mj-lt"/>
              <a:buAutoNum type="alphaLcParenR"/>
            </a:pPr>
            <a:endParaRPr lang="en-US" sz="1600" dirty="0">
              <a:solidFill>
                <a:srgbClr val="FF0000"/>
              </a:solidFill>
            </a:endParaRPr>
          </a:p>
          <a:p>
            <a:pPr marL="457200" indent="-457200">
              <a:buFont typeface="+mj-lt"/>
              <a:buAutoNum type="alphaLcParenR"/>
            </a:pPr>
            <a:r>
              <a:rPr lang="en-US" sz="2000" dirty="0" smtClean="0">
                <a:solidFill>
                  <a:srgbClr val="FF0000"/>
                </a:solidFill>
              </a:rPr>
              <a:t>Proof by contrapositive (or logical equivalence)</a:t>
            </a:r>
          </a:p>
          <a:p>
            <a:pPr marL="457200" indent="-457200">
              <a:buFont typeface="+mj-lt"/>
              <a:buAutoNum type="alphaLcParenR"/>
            </a:pPr>
            <a:endParaRPr lang="en-US" sz="1600" dirty="0" smtClean="0">
              <a:solidFill>
                <a:srgbClr val="FF0000"/>
              </a:solidFill>
            </a:endParaRPr>
          </a:p>
          <a:p>
            <a:pPr marL="457200" indent="-457200">
              <a:buFont typeface="+mj-lt"/>
              <a:buAutoNum type="alphaLcParenR"/>
            </a:pPr>
            <a:r>
              <a:rPr lang="en-US" sz="2000" dirty="0" smtClean="0">
                <a:solidFill>
                  <a:srgbClr val="FF0000"/>
                </a:solidFill>
              </a:rPr>
              <a:t>Induction</a:t>
            </a:r>
          </a:p>
          <a:p>
            <a:pPr marL="457200" indent="-457200">
              <a:buFont typeface="+mj-lt"/>
              <a:buAutoNum type="alphaLcParenR"/>
            </a:pPr>
            <a:endParaRPr lang="en-US" sz="2000" dirty="0">
              <a:solidFill>
                <a:srgbClr val="FF0000"/>
              </a:solidFill>
            </a:endParaRPr>
          </a:p>
          <a:p>
            <a:pPr marL="457200" indent="-457200">
              <a:buFont typeface="+mj-lt"/>
              <a:buAutoNum type="alphaLcParenR"/>
            </a:pPr>
            <a:r>
              <a:rPr lang="en-US" sz="2000" dirty="0" smtClean="0">
                <a:solidFill>
                  <a:srgbClr val="FF0000"/>
                </a:solidFill>
              </a:rPr>
              <a:t>Proof </a:t>
            </a:r>
            <a:r>
              <a:rPr lang="en-US" sz="2000" dirty="0">
                <a:solidFill>
                  <a:srgbClr val="FF0000"/>
                </a:solidFill>
              </a:rPr>
              <a:t>by contradiction</a:t>
            </a:r>
          </a:p>
          <a:p>
            <a:pPr marL="457200" indent="-457200">
              <a:buFont typeface="+mj-lt"/>
              <a:buAutoNum type="alphaLcParenR"/>
            </a:pPr>
            <a:endParaRPr lang="en-US" sz="1600" dirty="0">
              <a:solidFill>
                <a:srgbClr val="FF0000"/>
              </a:solidFill>
            </a:endParaRPr>
          </a:p>
          <a:p>
            <a:pPr marL="457200" indent="-457200">
              <a:buFont typeface="+mj-lt"/>
              <a:buAutoNum type="alphaLcParenR"/>
            </a:pPr>
            <a:endParaRPr lang="en-US" sz="1600" dirty="0">
              <a:solidFill>
                <a:srgbClr val="FF0000"/>
              </a:solidFill>
            </a:endParaRPr>
          </a:p>
          <a:p>
            <a:pPr marL="457200" indent="-457200">
              <a:buFont typeface="+mj-lt"/>
              <a:buAutoNum type="alphaLcParenR"/>
            </a:pPr>
            <a:endParaRPr lang="en-US" sz="1600" dirty="0">
              <a:solidFill>
                <a:srgbClr val="FF0000"/>
              </a:solidFill>
            </a:endParaRPr>
          </a:p>
          <a:p>
            <a:pPr marL="457200" indent="-457200">
              <a:buFont typeface="+mj-lt"/>
              <a:buAutoNum type="alphaLcParenR"/>
            </a:pPr>
            <a:endParaRPr lang="en-US" sz="2000" dirty="0">
              <a:solidFill>
                <a:srgbClr val="FF0000"/>
              </a:solidFill>
            </a:endParaRPr>
          </a:p>
          <a:p>
            <a:pPr marL="457200" indent="-457200">
              <a:buFont typeface="+mj-lt"/>
              <a:buAutoNum type="alphaLcParenR"/>
            </a:pPr>
            <a:endParaRPr lang="en-US" sz="1800" dirty="0" smtClean="0">
              <a:solidFill>
                <a:srgbClr val="FF0000"/>
              </a:solidFill>
            </a:endParaRPr>
          </a:p>
          <a:p>
            <a:pPr marL="457200" indent="-457200">
              <a:buFont typeface="+mj-lt"/>
              <a:buAutoNum type="alphaLcParenR"/>
            </a:pPr>
            <a:endParaRPr lang="en-US" sz="2000" dirty="0">
              <a:solidFill>
                <a:srgbClr val="FF0000"/>
              </a:solidFill>
            </a:endParaRPr>
          </a:p>
          <a:p>
            <a:pPr marL="457200" indent="-457200">
              <a:buFont typeface="+mj-lt"/>
              <a:buAutoNum type="alphaLcParenR"/>
            </a:pPr>
            <a:endParaRPr lang="en-US" sz="2000" dirty="0" smtClean="0">
              <a:solidFill>
                <a:srgbClr val="FF0000"/>
              </a:solidFill>
            </a:endParaRPr>
          </a:p>
          <a:p>
            <a:pPr marL="457200" indent="-457200">
              <a:buFont typeface="+mj-lt"/>
              <a:buAutoNum type="alphaLcParenR"/>
            </a:pPr>
            <a:endParaRPr lang="en-US" sz="2000" dirty="0">
              <a:solidFill>
                <a:srgbClr val="FF0000"/>
              </a:solidFill>
            </a:endParaRPr>
          </a:p>
        </p:txBody>
      </p:sp>
      <p:sp>
        <p:nvSpPr>
          <p:cNvPr id="6" name="TextBox 5"/>
          <p:cNvSpPr txBox="1"/>
          <p:nvPr/>
        </p:nvSpPr>
        <p:spPr>
          <a:xfrm>
            <a:off x="2167412" y="940831"/>
            <a:ext cx="5077031" cy="461665"/>
          </a:xfrm>
          <a:prstGeom prst="rect">
            <a:avLst/>
          </a:prstGeom>
          <a:noFill/>
        </p:spPr>
        <p:txBody>
          <a:bodyPr wrap="none" rtlCol="0">
            <a:spAutoFit/>
          </a:bodyPr>
          <a:lstStyle/>
          <a:p>
            <a:r>
              <a:rPr lang="en-US" sz="2400" dirty="0" smtClean="0"/>
              <a:t>Match the situation to the proof type</a:t>
            </a:r>
            <a:endParaRPr lang="en-US" sz="2400" dirty="0"/>
          </a:p>
        </p:txBody>
      </p:sp>
    </p:spTree>
    <p:extLst>
      <p:ext uri="{BB962C8B-B14F-4D97-AF65-F5344CB8AC3E}">
        <p14:creationId xmlns:p14="http://schemas.microsoft.com/office/powerpoint/2010/main" val="14393232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each type of proof</a:t>
            </a:r>
            <a:endParaRPr lang="en-US" dirty="0"/>
          </a:p>
        </p:txBody>
      </p:sp>
      <p:sp>
        <p:nvSpPr>
          <p:cNvPr id="3" name="Content Placeholder 2"/>
          <p:cNvSpPr>
            <a:spLocks noGrp="1"/>
          </p:cNvSpPr>
          <p:nvPr>
            <p:ph idx="1"/>
          </p:nvPr>
        </p:nvSpPr>
        <p:spPr>
          <a:xfrm>
            <a:off x="304800" y="1356518"/>
            <a:ext cx="4724400" cy="5867399"/>
          </a:xfrm>
        </p:spPr>
        <p:txBody>
          <a:bodyPr>
            <a:normAutofit/>
          </a:bodyPr>
          <a:lstStyle/>
          <a:p>
            <a:pPr marL="0" indent="0">
              <a:buNone/>
            </a:pPr>
            <a:r>
              <a:rPr lang="en-US" sz="2400" b="1" dirty="0" smtClean="0"/>
              <a:t>Situation</a:t>
            </a:r>
            <a:endParaRPr lang="en-US" sz="2000" b="1" dirty="0" smtClean="0"/>
          </a:p>
          <a:p>
            <a:pPr marL="457200" indent="-457200">
              <a:buFont typeface="+mj-lt"/>
              <a:buAutoNum type="arabicPeriod"/>
            </a:pPr>
            <a:r>
              <a:rPr lang="en-US" sz="2000" dirty="0" smtClean="0"/>
              <a:t>Can see how conclusion directly follows from claim </a:t>
            </a:r>
            <a:r>
              <a:rPr lang="en-US" sz="2000" dirty="0" smtClean="0">
                <a:solidFill>
                  <a:srgbClr val="FF0000"/>
                </a:solidFill>
              </a:rPr>
              <a:t>(a)</a:t>
            </a:r>
            <a:endParaRPr lang="en-US" sz="2000" dirty="0" smtClean="0"/>
          </a:p>
          <a:p>
            <a:pPr marL="457200" indent="-457200">
              <a:buFont typeface="+mj-lt"/>
              <a:buAutoNum type="arabicPeriod"/>
            </a:pPr>
            <a:endParaRPr lang="en-US" sz="1600" dirty="0" smtClean="0"/>
          </a:p>
          <a:p>
            <a:pPr marL="457200" indent="-457200">
              <a:buFont typeface="+mj-lt"/>
              <a:buAutoNum type="arabicPeriod"/>
            </a:pPr>
            <a:r>
              <a:rPr lang="en-US" sz="2000" dirty="0" smtClean="0"/>
              <a:t>Need to demonstrate claim for an unbounded set of integers </a:t>
            </a:r>
            <a:r>
              <a:rPr lang="en-US" sz="2000" dirty="0">
                <a:solidFill>
                  <a:srgbClr val="FF0000"/>
                </a:solidFill>
              </a:rPr>
              <a:t>(d</a:t>
            </a:r>
            <a:r>
              <a:rPr lang="en-US" sz="2000" dirty="0" smtClean="0">
                <a:solidFill>
                  <a:srgbClr val="FF0000"/>
                </a:solidFill>
              </a:rPr>
              <a:t>)</a:t>
            </a:r>
            <a:endParaRPr lang="en-US" sz="2000" dirty="0" smtClean="0"/>
          </a:p>
          <a:p>
            <a:pPr marL="457200" indent="-457200">
              <a:buFont typeface="+mj-lt"/>
              <a:buAutoNum type="arabicPeriod"/>
            </a:pPr>
            <a:endParaRPr lang="en-US" sz="1600" dirty="0" smtClean="0"/>
          </a:p>
          <a:p>
            <a:pPr marL="457200" indent="-457200">
              <a:buFont typeface="+mj-lt"/>
              <a:buAutoNum type="arabicPeriod"/>
            </a:pPr>
            <a:r>
              <a:rPr lang="en-US" sz="2000" dirty="0" smtClean="0"/>
              <a:t>Easier to show that negation of hypothesis follows from negation of conclusion </a:t>
            </a:r>
            <a:r>
              <a:rPr lang="en-US" sz="2000" dirty="0">
                <a:solidFill>
                  <a:srgbClr val="FF0000"/>
                </a:solidFill>
              </a:rPr>
              <a:t>(c</a:t>
            </a:r>
            <a:r>
              <a:rPr lang="en-US" sz="2000" dirty="0" smtClean="0">
                <a:solidFill>
                  <a:srgbClr val="FF0000"/>
                </a:solidFill>
              </a:rPr>
              <a:t>)</a:t>
            </a:r>
            <a:endParaRPr lang="en-US" sz="2000" dirty="0" smtClean="0"/>
          </a:p>
          <a:p>
            <a:pPr marL="457200" indent="-457200">
              <a:buFont typeface="+mj-lt"/>
              <a:buAutoNum type="arabicPeriod"/>
            </a:pPr>
            <a:endParaRPr lang="en-US" sz="1600" dirty="0" smtClean="0"/>
          </a:p>
          <a:p>
            <a:pPr marL="457200" indent="-457200">
              <a:buFont typeface="+mj-lt"/>
              <a:buAutoNum type="arabicPeriod"/>
            </a:pPr>
            <a:r>
              <a:rPr lang="en-US" sz="2000" dirty="0"/>
              <a:t>Need to show that something doesn’t </a:t>
            </a:r>
            <a:r>
              <a:rPr lang="en-US" sz="2000" dirty="0" smtClean="0"/>
              <a:t>exist </a:t>
            </a:r>
            <a:r>
              <a:rPr lang="en-US" sz="2000" dirty="0">
                <a:solidFill>
                  <a:srgbClr val="FF0000"/>
                </a:solidFill>
              </a:rPr>
              <a:t>(e</a:t>
            </a:r>
            <a:r>
              <a:rPr lang="en-US" sz="2000" dirty="0" smtClean="0">
                <a:solidFill>
                  <a:srgbClr val="FF0000"/>
                </a:solidFill>
              </a:rPr>
              <a:t>)</a:t>
            </a:r>
            <a:endParaRPr lang="en-US" sz="2000" dirty="0" smtClean="0"/>
          </a:p>
          <a:p>
            <a:pPr marL="457200" indent="-457200">
              <a:buFont typeface="+mj-lt"/>
              <a:buAutoNum type="arabicPeriod"/>
            </a:pPr>
            <a:endParaRPr lang="en-US" sz="2000" dirty="0"/>
          </a:p>
          <a:p>
            <a:pPr marL="457200" indent="-457200">
              <a:buFont typeface="+mj-lt"/>
              <a:buAutoNum type="arabicPeriod"/>
            </a:pPr>
            <a:r>
              <a:rPr lang="en-US" sz="2000" dirty="0" smtClean="0"/>
              <a:t>Need to show that something exists </a:t>
            </a:r>
            <a:r>
              <a:rPr lang="en-US" sz="2000" dirty="0" smtClean="0">
                <a:solidFill>
                  <a:srgbClr val="FF0000"/>
                </a:solidFill>
              </a:rPr>
              <a:t>(b)</a:t>
            </a:r>
            <a:endParaRPr lang="en-US" sz="2000" dirty="0" smtClean="0"/>
          </a:p>
          <a:p>
            <a:pPr marL="457200" indent="-457200">
              <a:buFont typeface="+mj-lt"/>
              <a:buAutoNum type="arabicPeriod"/>
            </a:pPr>
            <a:endParaRPr lang="en-US" sz="2000" dirty="0"/>
          </a:p>
          <a:p>
            <a:pPr marL="457200" indent="-457200">
              <a:buFont typeface="+mj-lt"/>
              <a:buAutoNum type="arabicPeriod"/>
            </a:pPr>
            <a:endParaRPr lang="en-US" sz="2000" dirty="0" smtClean="0"/>
          </a:p>
          <a:p>
            <a:pPr marL="457200" indent="-457200">
              <a:buFont typeface="+mj-lt"/>
              <a:buAutoNum type="arabicPeriod"/>
            </a:pPr>
            <a:endParaRPr lang="en-US" sz="2000" dirty="0"/>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16</a:t>
            </a:fld>
            <a:endParaRPr lang="en-US">
              <a:solidFill>
                <a:prstClr val="black">
                  <a:tint val="75000"/>
                </a:prstClr>
              </a:solidFill>
            </a:endParaRPr>
          </a:p>
        </p:txBody>
      </p:sp>
      <p:sp>
        <p:nvSpPr>
          <p:cNvPr id="5" name="Content Placeholder 2"/>
          <p:cNvSpPr txBox="1">
            <a:spLocks/>
          </p:cNvSpPr>
          <p:nvPr/>
        </p:nvSpPr>
        <p:spPr bwMode="auto">
          <a:xfrm>
            <a:off x="5611586" y="1722437"/>
            <a:ext cx="3276600" cy="5135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b="1" dirty="0" smtClean="0">
                <a:solidFill>
                  <a:srgbClr val="FF0000"/>
                </a:solidFill>
              </a:rPr>
              <a:t>Proof type</a:t>
            </a:r>
            <a:endParaRPr lang="en-US" sz="2000" b="1" dirty="0" smtClean="0">
              <a:solidFill>
                <a:srgbClr val="FF0000"/>
              </a:solidFill>
            </a:endParaRPr>
          </a:p>
          <a:p>
            <a:pPr marL="0" indent="0">
              <a:buNone/>
            </a:pPr>
            <a:endParaRPr lang="en-US" sz="2000" dirty="0" smtClean="0">
              <a:solidFill>
                <a:srgbClr val="FF0000"/>
              </a:solidFill>
            </a:endParaRPr>
          </a:p>
          <a:p>
            <a:pPr marL="457200" indent="-457200">
              <a:buFont typeface="+mj-lt"/>
              <a:buAutoNum type="alphaLcParenR"/>
            </a:pPr>
            <a:r>
              <a:rPr lang="en-US" sz="2000" dirty="0" smtClean="0">
                <a:solidFill>
                  <a:srgbClr val="FF0000"/>
                </a:solidFill>
              </a:rPr>
              <a:t>Direct proof</a:t>
            </a:r>
          </a:p>
          <a:p>
            <a:pPr marL="457200" indent="-457200">
              <a:buFont typeface="+mj-lt"/>
              <a:buAutoNum type="alphaLcParenR"/>
            </a:pPr>
            <a:endParaRPr lang="en-US" sz="1600" dirty="0" smtClean="0">
              <a:solidFill>
                <a:srgbClr val="FF0000"/>
              </a:solidFill>
            </a:endParaRPr>
          </a:p>
          <a:p>
            <a:pPr marL="457200" indent="-457200">
              <a:buFont typeface="+mj-lt"/>
              <a:buAutoNum type="alphaLcParenR"/>
            </a:pPr>
            <a:r>
              <a:rPr lang="en-US" sz="2000" dirty="0">
                <a:solidFill>
                  <a:srgbClr val="FF0000"/>
                </a:solidFill>
              </a:rPr>
              <a:t>Proof by example or </a:t>
            </a:r>
            <a:r>
              <a:rPr lang="en-US" sz="2000" dirty="0" smtClean="0">
                <a:solidFill>
                  <a:srgbClr val="FF0000"/>
                </a:solidFill>
              </a:rPr>
              <a:t>counter-example</a:t>
            </a:r>
            <a:endParaRPr lang="en-US" sz="1600" dirty="0" smtClean="0">
              <a:solidFill>
                <a:srgbClr val="FF0000"/>
              </a:solidFill>
            </a:endParaRPr>
          </a:p>
          <a:p>
            <a:pPr marL="457200" indent="-457200">
              <a:buFont typeface="+mj-lt"/>
              <a:buAutoNum type="alphaLcParenR"/>
            </a:pPr>
            <a:endParaRPr lang="en-US" sz="1600" dirty="0">
              <a:solidFill>
                <a:srgbClr val="FF0000"/>
              </a:solidFill>
            </a:endParaRPr>
          </a:p>
          <a:p>
            <a:pPr marL="457200" indent="-457200">
              <a:buFont typeface="+mj-lt"/>
              <a:buAutoNum type="alphaLcParenR"/>
            </a:pPr>
            <a:r>
              <a:rPr lang="en-US" sz="2000" dirty="0" smtClean="0">
                <a:solidFill>
                  <a:srgbClr val="FF0000"/>
                </a:solidFill>
              </a:rPr>
              <a:t>Proof by contrapositive (or logical equivalence)</a:t>
            </a:r>
          </a:p>
          <a:p>
            <a:pPr marL="457200" indent="-457200">
              <a:buFont typeface="+mj-lt"/>
              <a:buAutoNum type="alphaLcParenR"/>
            </a:pPr>
            <a:endParaRPr lang="en-US" sz="1600" dirty="0" smtClean="0">
              <a:solidFill>
                <a:srgbClr val="FF0000"/>
              </a:solidFill>
            </a:endParaRPr>
          </a:p>
          <a:p>
            <a:pPr marL="457200" indent="-457200">
              <a:buFont typeface="+mj-lt"/>
              <a:buAutoNum type="alphaLcParenR"/>
            </a:pPr>
            <a:r>
              <a:rPr lang="en-US" sz="2000" dirty="0" smtClean="0">
                <a:solidFill>
                  <a:srgbClr val="FF0000"/>
                </a:solidFill>
              </a:rPr>
              <a:t>Induction</a:t>
            </a:r>
          </a:p>
          <a:p>
            <a:pPr marL="457200" indent="-457200">
              <a:buFont typeface="+mj-lt"/>
              <a:buAutoNum type="alphaLcParenR"/>
            </a:pPr>
            <a:endParaRPr lang="en-US" sz="2000" dirty="0">
              <a:solidFill>
                <a:srgbClr val="FF0000"/>
              </a:solidFill>
            </a:endParaRPr>
          </a:p>
          <a:p>
            <a:pPr marL="457200" indent="-457200">
              <a:buFont typeface="+mj-lt"/>
              <a:buAutoNum type="alphaLcParenR"/>
            </a:pPr>
            <a:r>
              <a:rPr lang="en-US" sz="2000" dirty="0" smtClean="0">
                <a:solidFill>
                  <a:srgbClr val="FF0000"/>
                </a:solidFill>
              </a:rPr>
              <a:t>Proof </a:t>
            </a:r>
            <a:r>
              <a:rPr lang="en-US" sz="2000" dirty="0">
                <a:solidFill>
                  <a:srgbClr val="FF0000"/>
                </a:solidFill>
              </a:rPr>
              <a:t>by contradiction</a:t>
            </a:r>
          </a:p>
          <a:p>
            <a:pPr marL="457200" indent="-457200">
              <a:buFont typeface="+mj-lt"/>
              <a:buAutoNum type="alphaLcParenR"/>
            </a:pPr>
            <a:endParaRPr lang="en-US" sz="1600" dirty="0">
              <a:solidFill>
                <a:srgbClr val="FF0000"/>
              </a:solidFill>
            </a:endParaRPr>
          </a:p>
          <a:p>
            <a:pPr marL="457200" indent="-457200">
              <a:buFont typeface="+mj-lt"/>
              <a:buAutoNum type="alphaLcParenR"/>
            </a:pPr>
            <a:endParaRPr lang="en-US" sz="1600" dirty="0">
              <a:solidFill>
                <a:srgbClr val="FF0000"/>
              </a:solidFill>
            </a:endParaRPr>
          </a:p>
          <a:p>
            <a:pPr marL="457200" indent="-457200">
              <a:buFont typeface="+mj-lt"/>
              <a:buAutoNum type="alphaLcParenR"/>
            </a:pPr>
            <a:endParaRPr lang="en-US" sz="1600" dirty="0">
              <a:solidFill>
                <a:srgbClr val="FF0000"/>
              </a:solidFill>
            </a:endParaRPr>
          </a:p>
          <a:p>
            <a:pPr marL="457200" indent="-457200">
              <a:buFont typeface="+mj-lt"/>
              <a:buAutoNum type="alphaLcParenR"/>
            </a:pPr>
            <a:endParaRPr lang="en-US" sz="2000" dirty="0">
              <a:solidFill>
                <a:srgbClr val="FF0000"/>
              </a:solidFill>
            </a:endParaRPr>
          </a:p>
          <a:p>
            <a:pPr marL="457200" indent="-457200">
              <a:buFont typeface="+mj-lt"/>
              <a:buAutoNum type="alphaLcParenR"/>
            </a:pPr>
            <a:endParaRPr lang="en-US" sz="1800" dirty="0" smtClean="0">
              <a:solidFill>
                <a:srgbClr val="FF0000"/>
              </a:solidFill>
            </a:endParaRPr>
          </a:p>
          <a:p>
            <a:pPr marL="457200" indent="-457200">
              <a:buFont typeface="+mj-lt"/>
              <a:buAutoNum type="alphaLcParenR"/>
            </a:pPr>
            <a:endParaRPr lang="en-US" sz="2000" dirty="0">
              <a:solidFill>
                <a:srgbClr val="FF0000"/>
              </a:solidFill>
            </a:endParaRPr>
          </a:p>
          <a:p>
            <a:pPr marL="457200" indent="-457200">
              <a:buFont typeface="+mj-lt"/>
              <a:buAutoNum type="alphaLcParenR"/>
            </a:pPr>
            <a:endParaRPr lang="en-US" sz="2000" dirty="0" smtClean="0">
              <a:solidFill>
                <a:srgbClr val="FF0000"/>
              </a:solidFill>
            </a:endParaRPr>
          </a:p>
          <a:p>
            <a:pPr marL="457200" indent="-457200">
              <a:buFont typeface="+mj-lt"/>
              <a:buAutoNum type="alphaLcParenR"/>
            </a:pPr>
            <a:endParaRPr lang="en-US" sz="2000" dirty="0">
              <a:solidFill>
                <a:srgbClr val="FF0000"/>
              </a:solidFill>
            </a:endParaRPr>
          </a:p>
        </p:txBody>
      </p:sp>
      <p:sp>
        <p:nvSpPr>
          <p:cNvPr id="6" name="TextBox 5"/>
          <p:cNvSpPr txBox="1"/>
          <p:nvPr/>
        </p:nvSpPr>
        <p:spPr>
          <a:xfrm>
            <a:off x="2167412" y="940831"/>
            <a:ext cx="5077031" cy="461665"/>
          </a:xfrm>
          <a:prstGeom prst="rect">
            <a:avLst/>
          </a:prstGeom>
          <a:noFill/>
        </p:spPr>
        <p:txBody>
          <a:bodyPr wrap="none" rtlCol="0">
            <a:spAutoFit/>
          </a:bodyPr>
          <a:lstStyle/>
          <a:p>
            <a:r>
              <a:rPr lang="en-US" sz="2400" dirty="0" smtClean="0"/>
              <a:t>Match the situation to the proof type</a:t>
            </a:r>
            <a:endParaRPr lang="en-US" sz="2400" dirty="0"/>
          </a:p>
        </p:txBody>
      </p:sp>
    </p:spTree>
    <p:extLst>
      <p:ext uri="{BB962C8B-B14F-4D97-AF65-F5344CB8AC3E}">
        <p14:creationId xmlns:p14="http://schemas.microsoft.com/office/powerpoint/2010/main" val="18273905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each type of proof</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1356518"/>
                <a:ext cx="4724400" cy="5867399"/>
              </a:xfrm>
            </p:spPr>
            <p:txBody>
              <a:bodyPr>
                <a:normAutofit/>
              </a:bodyPr>
              <a:lstStyle/>
              <a:p>
                <a:pPr marL="0" indent="0">
                  <a:buNone/>
                </a:pPr>
                <a:endParaRPr lang="en-US" sz="2400" b="1" dirty="0" smtClean="0"/>
              </a:p>
              <a:p>
                <a:pPr marL="0" indent="0">
                  <a:buNone/>
                </a:pPr>
                <a:r>
                  <a:rPr lang="en-US" sz="2400" b="1" dirty="0" smtClean="0"/>
                  <a:t>Claim</a:t>
                </a:r>
                <a:endParaRPr lang="en-US" sz="2000" dirty="0" smtClean="0"/>
              </a:p>
              <a:p>
                <a:pPr marL="457200" indent="-457200">
                  <a:buFont typeface="+mj-lt"/>
                  <a:buAutoNum type="arabicPeriod"/>
                </a:pPr>
                <a:r>
                  <a:rPr lang="en-US" sz="2000" dirty="0"/>
                  <a:t>There is no real </a:t>
                </a:r>
                <a14:m>
                  <m:oMath xmlns:m="http://schemas.openxmlformats.org/officeDocument/2006/math">
                    <m:r>
                      <a:rPr lang="en-US" sz="2000" i="1">
                        <a:latin typeface="Cambria Math"/>
                      </a:rPr>
                      <m:t>𝑥</m:t>
                    </m:r>
                  </m:oMath>
                </a14:m>
                <a:r>
                  <a:rPr lang="en-US" sz="2000" dirty="0"/>
                  <a:t>, such that </a:t>
                </a:r>
                <a14:m>
                  <m:oMath xmlns:m="http://schemas.openxmlformats.org/officeDocument/2006/math">
                    <m:sSup>
                      <m:sSupPr>
                        <m:ctrlPr>
                          <a:rPr lang="en-US" sz="2000" i="1">
                            <a:latin typeface="Cambria Math"/>
                          </a:rPr>
                        </m:ctrlPr>
                      </m:sSupPr>
                      <m:e>
                        <m:r>
                          <a:rPr lang="en-US" sz="2000" i="1">
                            <a:latin typeface="Cambria Math"/>
                          </a:rPr>
                          <m:t>𝑥</m:t>
                        </m:r>
                      </m:e>
                      <m:sup>
                        <m:r>
                          <a:rPr lang="en-US" sz="2000" i="1">
                            <a:latin typeface="Cambria Math"/>
                          </a:rPr>
                          <m:t>2</m:t>
                        </m:r>
                      </m:sup>
                    </m:sSup>
                    <m:r>
                      <a:rPr lang="en-US" sz="2000" i="1">
                        <a:latin typeface="Cambria Math"/>
                      </a:rPr>
                      <m:t>&lt;0.</m:t>
                    </m:r>
                  </m:oMath>
                </a14:m>
                <a:endParaRPr lang="en-US" sz="2000" dirty="0"/>
              </a:p>
              <a:p>
                <a:pPr marL="457200" indent="-457200">
                  <a:buFont typeface="+mj-lt"/>
                  <a:buAutoNum type="arabicPeriod"/>
                </a:pPr>
                <a:r>
                  <a:rPr lang="en-US" sz="2000" dirty="0" smtClean="0"/>
                  <a:t>If </a:t>
                </a:r>
                <a14:m>
                  <m:oMath xmlns:m="http://schemas.openxmlformats.org/officeDocument/2006/math">
                    <m:sSup>
                      <m:sSupPr>
                        <m:ctrlPr>
                          <a:rPr lang="en-US" sz="2000" i="1">
                            <a:latin typeface="Cambria Math"/>
                          </a:rPr>
                        </m:ctrlPr>
                      </m:sSupPr>
                      <m:e>
                        <m:r>
                          <a:rPr lang="en-US" sz="2000" i="1">
                            <a:latin typeface="Cambria Math"/>
                          </a:rPr>
                          <m:t>𝑛</m:t>
                        </m:r>
                      </m:e>
                      <m:sup>
                        <m:r>
                          <a:rPr lang="en-US" sz="2000" i="1">
                            <a:latin typeface="Cambria Math"/>
                          </a:rPr>
                          <m:t>2</m:t>
                        </m:r>
                      </m:sup>
                    </m:sSup>
                  </m:oMath>
                </a14:m>
                <a:r>
                  <a:rPr lang="en-US" sz="2000" dirty="0"/>
                  <a:t> is odd, then </a:t>
                </a:r>
                <a14:m>
                  <m:oMath xmlns:m="http://schemas.openxmlformats.org/officeDocument/2006/math">
                    <m:r>
                      <a:rPr lang="en-US" sz="2000" i="1">
                        <a:latin typeface="Cambria Math"/>
                      </a:rPr>
                      <m:t>𝑛</m:t>
                    </m:r>
                  </m:oMath>
                </a14:m>
                <a:r>
                  <a:rPr lang="en-US" sz="2000" dirty="0"/>
                  <a:t> is odd.</a:t>
                </a:r>
              </a:p>
              <a:p>
                <a:pPr marL="457200" indent="-457200">
                  <a:buFont typeface="+mj-lt"/>
                  <a:buAutoNum type="arabicPeriod"/>
                </a:pPr>
                <a:r>
                  <a:rPr lang="en-US" sz="2000" dirty="0" smtClean="0"/>
                  <a:t>There </a:t>
                </a:r>
                <a:r>
                  <a:rPr lang="en-US" sz="2000" dirty="0"/>
                  <a:t>is an integer </a:t>
                </a:r>
                <a14:m>
                  <m:oMath xmlns:m="http://schemas.openxmlformats.org/officeDocument/2006/math">
                    <m:r>
                      <a:rPr lang="en-US" sz="2000" i="1">
                        <a:latin typeface="Cambria Math"/>
                      </a:rPr>
                      <m:t>𝑥</m:t>
                    </m:r>
                  </m:oMath>
                </a14:m>
                <a:r>
                  <a:rPr lang="en-US" sz="2000" dirty="0"/>
                  <a:t>, such that </a:t>
                </a:r>
                <a14:m>
                  <m:oMath xmlns:m="http://schemas.openxmlformats.org/officeDocument/2006/math">
                    <m:sSup>
                      <m:sSupPr>
                        <m:ctrlPr>
                          <a:rPr lang="en-US" sz="2000" i="1">
                            <a:latin typeface="Cambria Math"/>
                          </a:rPr>
                        </m:ctrlPr>
                      </m:sSupPr>
                      <m:e>
                        <m:r>
                          <a:rPr lang="en-US" sz="2000" i="1">
                            <a:latin typeface="Cambria Math"/>
                          </a:rPr>
                          <m:t>𝑥</m:t>
                        </m:r>
                      </m:e>
                      <m:sup>
                        <m:r>
                          <a:rPr lang="en-US" sz="2000" i="1">
                            <a:latin typeface="Cambria Math"/>
                          </a:rPr>
                          <m:t>2</m:t>
                        </m:r>
                      </m:sup>
                    </m:sSup>
                    <m:r>
                      <a:rPr lang="en-US" sz="2000" i="1">
                        <a:latin typeface="Cambria Math"/>
                      </a:rPr>
                      <m:t>=0</m:t>
                    </m:r>
                  </m:oMath>
                </a14:m>
                <a:r>
                  <a:rPr lang="en-US" sz="2000" dirty="0" smtClean="0"/>
                  <a:t>.</a:t>
                </a:r>
              </a:p>
              <a:p>
                <a:pPr marL="457200" indent="-457200">
                  <a:buFont typeface="+mj-lt"/>
                  <a:buAutoNum type="arabicPeriod"/>
                </a:pPr>
                <a:r>
                  <a:rPr lang="en-US" sz="2000" dirty="0" smtClean="0"/>
                  <a:t>If </a:t>
                </a:r>
                <a14:m>
                  <m:oMath xmlns:m="http://schemas.openxmlformats.org/officeDocument/2006/math">
                    <m:r>
                      <a:rPr lang="en-US" sz="2000" b="0" i="1" smtClean="0">
                        <a:latin typeface="Cambria Math"/>
                      </a:rPr>
                      <m:t>𝑛</m:t>
                    </m:r>
                  </m:oMath>
                </a14:m>
                <a:r>
                  <a:rPr lang="en-US" sz="2000" dirty="0" smtClean="0"/>
                  <a:t> is odd, then </a:t>
                </a:r>
                <a14:m>
                  <m:oMath xmlns:m="http://schemas.openxmlformats.org/officeDocument/2006/math">
                    <m:sSup>
                      <m:sSupPr>
                        <m:ctrlPr>
                          <a:rPr lang="en-US" sz="2000" b="0" i="1" smtClean="0">
                            <a:latin typeface="Cambria Math"/>
                          </a:rPr>
                        </m:ctrlPr>
                      </m:sSupPr>
                      <m:e>
                        <m:r>
                          <a:rPr lang="en-US" sz="2000" b="0" i="1" smtClean="0">
                            <a:latin typeface="Cambria Math"/>
                          </a:rPr>
                          <m:t>𝑛</m:t>
                        </m:r>
                      </m:e>
                      <m:sup>
                        <m:r>
                          <a:rPr lang="en-US" sz="2000" b="0" i="1" smtClean="0">
                            <a:latin typeface="Cambria Math"/>
                          </a:rPr>
                          <m:t>2</m:t>
                        </m:r>
                      </m:sup>
                    </m:sSup>
                  </m:oMath>
                </a14:m>
                <a:r>
                  <a:rPr lang="en-US" sz="2000" dirty="0" smtClean="0"/>
                  <a:t> is odd.</a:t>
                </a:r>
              </a:p>
              <a:p>
                <a:pPr marL="457200" indent="-457200">
                  <a:buFont typeface="+mj-lt"/>
                  <a:buAutoNum type="arabicPeriod"/>
                </a:pPr>
                <a:r>
                  <a:rPr lang="en-US" sz="2000" dirty="0" smtClean="0"/>
                  <a:t>All trees have more nodes than edges.</a:t>
                </a:r>
              </a:p>
              <a:p>
                <a:pPr marL="457200" indent="-457200">
                  <a:buFont typeface="+mj-lt"/>
                  <a:buAutoNum type="arabicPeriod"/>
                </a:pPr>
                <a:r>
                  <a:rPr lang="en-US" sz="2000" dirty="0" smtClean="0"/>
                  <a:t>A wheel graph can’t be colored with two colors.</a:t>
                </a:r>
              </a:p>
              <a:p>
                <a:pPr marL="457200" indent="-457200">
                  <a:buFont typeface="+mj-lt"/>
                  <a:buAutoNum type="arabicPeriod"/>
                </a:pPr>
                <a:r>
                  <a:rPr lang="en-US" sz="2000" dirty="0" smtClean="0"/>
                  <a:t>Not every natural number is a square.</a:t>
                </a:r>
              </a:p>
              <a:p>
                <a:pPr marL="457200" indent="-457200">
                  <a:buFont typeface="+mj-lt"/>
                  <a:buAutoNum type="arabicPeriod"/>
                </a:pPr>
                <a:r>
                  <a:rPr lang="en-US" sz="2000" dirty="0" smtClean="0"/>
                  <a:t>The sum of two rational numbers is rational.</a:t>
                </a:r>
              </a:p>
              <a:p>
                <a:pPr marL="457200" indent="-457200">
                  <a:buFont typeface="+mj-lt"/>
                  <a:buAutoNum type="arabicPeriod"/>
                </a:pPr>
                <a:r>
                  <a:rPr lang="en-US" sz="2000" dirty="0" smtClean="0"/>
                  <a:t>An even number can’t be created from the product of odd numbers.</a:t>
                </a:r>
              </a:p>
              <a:p>
                <a:pPr marL="457200" indent="-457200">
                  <a:buFont typeface="+mj-lt"/>
                  <a:buAutoNum type="arabicPeriod"/>
                </a:pPr>
                <a:endParaRPr lang="en-US" sz="2000" dirty="0"/>
              </a:p>
              <a:p>
                <a:pPr marL="457200" indent="-457200">
                  <a:buFont typeface="+mj-lt"/>
                  <a:buAutoNum type="arabicPeriod"/>
                </a:pPr>
                <a:endParaRPr lang="en-US" sz="2000" dirty="0" smtClean="0"/>
              </a:p>
              <a:p>
                <a:pPr marL="457200" indent="-457200">
                  <a:buFont typeface="+mj-lt"/>
                  <a:buAutoNum type="arabicPeriod"/>
                </a:pPr>
                <a:endParaRPr lang="en-US" sz="2000" dirty="0" smtClean="0"/>
              </a:p>
              <a:p>
                <a:pPr marL="457200" indent="-457200">
                  <a:buFont typeface="+mj-lt"/>
                  <a:buAutoNum type="arabicPeriod"/>
                </a:pPr>
                <a:endParaRPr lang="en-US" sz="2000" dirty="0" smtClean="0"/>
              </a:p>
              <a:p>
                <a:pPr marL="457200" indent="-457200">
                  <a:buFont typeface="+mj-lt"/>
                  <a:buAutoNum type="arabicPeriod"/>
                </a:pPr>
                <a:endParaRPr lang="en-US" sz="2000" dirty="0" smtClean="0"/>
              </a:p>
              <a:p>
                <a:pPr marL="457200" indent="-457200">
                  <a:buFont typeface="+mj-lt"/>
                  <a:buAutoNum type="arabicPeriod"/>
                </a:pPr>
                <a:endParaRPr lang="en-US" sz="2000" dirty="0"/>
              </a:p>
              <a:p>
                <a:pPr marL="457200" indent="-457200">
                  <a:buFont typeface="+mj-lt"/>
                  <a:buAutoNum type="arabicPeriod"/>
                </a:pPr>
                <a:endParaRPr lang="en-US" sz="2000" dirty="0" smtClean="0"/>
              </a:p>
              <a:p>
                <a:pPr marL="457200" indent="-457200">
                  <a:buFont typeface="+mj-lt"/>
                  <a:buAutoNum type="arabicPeriod"/>
                </a:pPr>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1356518"/>
                <a:ext cx="4724400" cy="5867399"/>
              </a:xfrm>
              <a:blipFill rotWithShape="1">
                <a:blip r:embed="rId2"/>
                <a:stretch>
                  <a:fillRect l="-1935" r="-645"/>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17</a:t>
            </a:fld>
            <a:endParaRPr lang="en-US">
              <a:solidFill>
                <a:prstClr val="black">
                  <a:tint val="75000"/>
                </a:prstClr>
              </a:solidFill>
            </a:endParaRPr>
          </a:p>
        </p:txBody>
      </p:sp>
      <p:sp>
        <p:nvSpPr>
          <p:cNvPr id="5" name="Content Placeholder 2"/>
          <p:cNvSpPr txBox="1">
            <a:spLocks/>
          </p:cNvSpPr>
          <p:nvPr/>
        </p:nvSpPr>
        <p:spPr bwMode="auto">
          <a:xfrm>
            <a:off x="5611586" y="1722437"/>
            <a:ext cx="3276600" cy="5135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b="1" dirty="0" smtClean="0">
                <a:solidFill>
                  <a:srgbClr val="FF0000"/>
                </a:solidFill>
              </a:rPr>
              <a:t>Proof type</a:t>
            </a:r>
            <a:endParaRPr lang="en-US" sz="2000" b="1" dirty="0" smtClean="0">
              <a:solidFill>
                <a:srgbClr val="FF0000"/>
              </a:solidFill>
            </a:endParaRPr>
          </a:p>
          <a:p>
            <a:pPr marL="0" indent="0">
              <a:buNone/>
            </a:pPr>
            <a:endParaRPr lang="en-US" sz="2000" dirty="0" smtClean="0">
              <a:solidFill>
                <a:srgbClr val="FF0000"/>
              </a:solidFill>
            </a:endParaRPr>
          </a:p>
          <a:p>
            <a:pPr marL="457200" indent="-457200">
              <a:buFont typeface="+mj-lt"/>
              <a:buAutoNum type="alphaLcParenR"/>
            </a:pPr>
            <a:r>
              <a:rPr lang="en-US" sz="2000" dirty="0" smtClean="0">
                <a:solidFill>
                  <a:srgbClr val="FF0000"/>
                </a:solidFill>
              </a:rPr>
              <a:t>Direct proof</a:t>
            </a:r>
          </a:p>
          <a:p>
            <a:pPr marL="457200" indent="-457200">
              <a:buFont typeface="+mj-lt"/>
              <a:buAutoNum type="alphaLcParenR"/>
            </a:pPr>
            <a:endParaRPr lang="en-US" sz="1600" dirty="0" smtClean="0">
              <a:solidFill>
                <a:srgbClr val="FF0000"/>
              </a:solidFill>
            </a:endParaRPr>
          </a:p>
          <a:p>
            <a:pPr marL="457200" indent="-457200">
              <a:buFont typeface="+mj-lt"/>
              <a:buAutoNum type="alphaLcParenR"/>
            </a:pPr>
            <a:r>
              <a:rPr lang="en-US" sz="2000" dirty="0">
                <a:solidFill>
                  <a:srgbClr val="FF0000"/>
                </a:solidFill>
              </a:rPr>
              <a:t>Proof by example or </a:t>
            </a:r>
            <a:r>
              <a:rPr lang="en-US" sz="2000" dirty="0" smtClean="0">
                <a:solidFill>
                  <a:srgbClr val="FF0000"/>
                </a:solidFill>
              </a:rPr>
              <a:t>counter-example</a:t>
            </a:r>
            <a:endParaRPr lang="en-US" sz="1600" dirty="0" smtClean="0">
              <a:solidFill>
                <a:srgbClr val="FF0000"/>
              </a:solidFill>
            </a:endParaRPr>
          </a:p>
          <a:p>
            <a:pPr marL="457200" indent="-457200">
              <a:buFont typeface="+mj-lt"/>
              <a:buAutoNum type="alphaLcParenR"/>
            </a:pPr>
            <a:endParaRPr lang="en-US" sz="1600" dirty="0">
              <a:solidFill>
                <a:srgbClr val="FF0000"/>
              </a:solidFill>
            </a:endParaRPr>
          </a:p>
          <a:p>
            <a:pPr marL="457200" indent="-457200">
              <a:buFont typeface="+mj-lt"/>
              <a:buAutoNum type="alphaLcParenR"/>
            </a:pPr>
            <a:r>
              <a:rPr lang="en-US" sz="2000" dirty="0" smtClean="0">
                <a:solidFill>
                  <a:srgbClr val="FF0000"/>
                </a:solidFill>
              </a:rPr>
              <a:t>Proof by contrapositive (or logical equivalence)</a:t>
            </a:r>
          </a:p>
          <a:p>
            <a:pPr marL="457200" indent="-457200">
              <a:buFont typeface="+mj-lt"/>
              <a:buAutoNum type="alphaLcParenR"/>
            </a:pPr>
            <a:endParaRPr lang="en-US" sz="1600" dirty="0" smtClean="0">
              <a:solidFill>
                <a:srgbClr val="FF0000"/>
              </a:solidFill>
            </a:endParaRPr>
          </a:p>
          <a:p>
            <a:pPr marL="457200" indent="-457200">
              <a:buFont typeface="+mj-lt"/>
              <a:buAutoNum type="alphaLcParenR"/>
            </a:pPr>
            <a:r>
              <a:rPr lang="en-US" sz="2000" dirty="0" smtClean="0">
                <a:solidFill>
                  <a:srgbClr val="FF0000"/>
                </a:solidFill>
              </a:rPr>
              <a:t>Induction</a:t>
            </a:r>
          </a:p>
          <a:p>
            <a:pPr marL="457200" indent="-457200">
              <a:buFont typeface="+mj-lt"/>
              <a:buAutoNum type="alphaLcParenR"/>
            </a:pPr>
            <a:endParaRPr lang="en-US" sz="2000" dirty="0">
              <a:solidFill>
                <a:srgbClr val="FF0000"/>
              </a:solidFill>
            </a:endParaRPr>
          </a:p>
          <a:p>
            <a:pPr marL="457200" indent="-457200">
              <a:buFont typeface="+mj-lt"/>
              <a:buAutoNum type="alphaLcParenR"/>
            </a:pPr>
            <a:r>
              <a:rPr lang="en-US" sz="2000" dirty="0" smtClean="0">
                <a:solidFill>
                  <a:srgbClr val="FF0000"/>
                </a:solidFill>
              </a:rPr>
              <a:t>Proof </a:t>
            </a:r>
            <a:r>
              <a:rPr lang="en-US" sz="2000" dirty="0">
                <a:solidFill>
                  <a:srgbClr val="FF0000"/>
                </a:solidFill>
              </a:rPr>
              <a:t>by contradiction</a:t>
            </a:r>
          </a:p>
          <a:p>
            <a:pPr marL="457200" indent="-457200">
              <a:buFont typeface="+mj-lt"/>
              <a:buAutoNum type="alphaLcParenR"/>
            </a:pPr>
            <a:endParaRPr lang="en-US" sz="1600" dirty="0">
              <a:solidFill>
                <a:srgbClr val="FF0000"/>
              </a:solidFill>
            </a:endParaRPr>
          </a:p>
          <a:p>
            <a:pPr marL="457200" indent="-457200">
              <a:buFont typeface="+mj-lt"/>
              <a:buAutoNum type="alphaLcParenR"/>
            </a:pPr>
            <a:endParaRPr lang="en-US" sz="1600" dirty="0">
              <a:solidFill>
                <a:srgbClr val="FF0000"/>
              </a:solidFill>
            </a:endParaRPr>
          </a:p>
          <a:p>
            <a:pPr marL="457200" indent="-457200">
              <a:buFont typeface="+mj-lt"/>
              <a:buAutoNum type="alphaLcParenR"/>
            </a:pPr>
            <a:endParaRPr lang="en-US" sz="1600" dirty="0">
              <a:solidFill>
                <a:srgbClr val="FF0000"/>
              </a:solidFill>
            </a:endParaRPr>
          </a:p>
          <a:p>
            <a:pPr marL="457200" indent="-457200">
              <a:buFont typeface="+mj-lt"/>
              <a:buAutoNum type="alphaLcParenR"/>
            </a:pPr>
            <a:endParaRPr lang="en-US" sz="2000" dirty="0">
              <a:solidFill>
                <a:srgbClr val="FF0000"/>
              </a:solidFill>
            </a:endParaRPr>
          </a:p>
          <a:p>
            <a:pPr marL="457200" indent="-457200">
              <a:buFont typeface="+mj-lt"/>
              <a:buAutoNum type="alphaLcParenR"/>
            </a:pPr>
            <a:endParaRPr lang="en-US" sz="1800" dirty="0" smtClean="0">
              <a:solidFill>
                <a:srgbClr val="FF0000"/>
              </a:solidFill>
            </a:endParaRPr>
          </a:p>
          <a:p>
            <a:pPr marL="457200" indent="-457200">
              <a:buFont typeface="+mj-lt"/>
              <a:buAutoNum type="alphaLcParenR"/>
            </a:pPr>
            <a:endParaRPr lang="en-US" sz="2000" dirty="0">
              <a:solidFill>
                <a:srgbClr val="FF0000"/>
              </a:solidFill>
            </a:endParaRPr>
          </a:p>
          <a:p>
            <a:pPr marL="457200" indent="-457200">
              <a:buFont typeface="+mj-lt"/>
              <a:buAutoNum type="alphaLcParenR"/>
            </a:pPr>
            <a:endParaRPr lang="en-US" sz="2000" dirty="0" smtClean="0">
              <a:solidFill>
                <a:srgbClr val="FF0000"/>
              </a:solidFill>
            </a:endParaRPr>
          </a:p>
          <a:p>
            <a:pPr marL="457200" indent="-457200">
              <a:buFont typeface="+mj-lt"/>
              <a:buAutoNum type="alphaLcParenR"/>
            </a:pPr>
            <a:endParaRPr lang="en-US" sz="2000" dirty="0">
              <a:solidFill>
                <a:srgbClr val="FF0000"/>
              </a:solidFill>
            </a:endParaRPr>
          </a:p>
        </p:txBody>
      </p:sp>
      <p:sp>
        <p:nvSpPr>
          <p:cNvPr id="6" name="TextBox 5"/>
          <p:cNvSpPr txBox="1"/>
          <p:nvPr/>
        </p:nvSpPr>
        <p:spPr>
          <a:xfrm>
            <a:off x="1676400" y="940830"/>
            <a:ext cx="5796780" cy="461665"/>
          </a:xfrm>
          <a:prstGeom prst="rect">
            <a:avLst/>
          </a:prstGeom>
          <a:noFill/>
        </p:spPr>
        <p:txBody>
          <a:bodyPr wrap="none" rtlCol="0">
            <a:spAutoFit/>
          </a:bodyPr>
          <a:lstStyle/>
          <a:p>
            <a:r>
              <a:rPr lang="en-US" sz="2400" dirty="0" smtClean="0"/>
              <a:t>Match the claim to the suitable proof type</a:t>
            </a:r>
            <a:endParaRPr lang="en-US" sz="2400" dirty="0"/>
          </a:p>
        </p:txBody>
      </p:sp>
    </p:spTree>
    <p:extLst>
      <p:ext uri="{BB962C8B-B14F-4D97-AF65-F5344CB8AC3E}">
        <p14:creationId xmlns:p14="http://schemas.microsoft.com/office/powerpoint/2010/main" val="2931277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class</a:t>
            </a:r>
            <a:endParaRPr lang="en-US" dirty="0"/>
          </a:p>
        </p:txBody>
      </p:sp>
      <p:sp>
        <p:nvSpPr>
          <p:cNvPr id="3" name="Content Placeholder 2"/>
          <p:cNvSpPr>
            <a:spLocks noGrp="1"/>
          </p:cNvSpPr>
          <p:nvPr>
            <p:ph idx="1"/>
          </p:nvPr>
        </p:nvSpPr>
        <p:spPr/>
        <p:txBody>
          <a:bodyPr/>
          <a:lstStyle/>
          <a:p>
            <a:r>
              <a:rPr lang="en-US" dirty="0" smtClean="0"/>
              <a:t>Collections of sets</a:t>
            </a:r>
          </a:p>
          <a:p>
            <a:pPr lvl="1"/>
            <a:r>
              <a:rPr lang="en-US" dirty="0" smtClean="0"/>
              <a:t>Sets of sets</a:t>
            </a:r>
          </a:p>
          <a:p>
            <a:pPr lvl="1"/>
            <a:r>
              <a:rPr lang="en-US" dirty="0" err="1" smtClean="0"/>
              <a:t>Powersets</a:t>
            </a:r>
            <a:endParaRPr lang="en-US" dirty="0" smtClean="0"/>
          </a:p>
          <a:p>
            <a:pPr lvl="1"/>
            <a:r>
              <a:rPr lang="en-US" dirty="0" smtClean="0"/>
              <a:t>Partitions</a:t>
            </a:r>
            <a:endParaRPr lang="en-US" dirty="0"/>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18</a:t>
            </a:fld>
            <a:endParaRPr lang="en-US">
              <a:solidFill>
                <a:prstClr val="black">
                  <a:tint val="75000"/>
                </a:prstClr>
              </a:solidFill>
            </a:endParaRPr>
          </a:p>
        </p:txBody>
      </p:sp>
    </p:spTree>
    <p:extLst>
      <p:ext uri="{BB962C8B-B14F-4D97-AF65-F5344CB8AC3E}">
        <p14:creationId xmlns:p14="http://schemas.microsoft.com/office/powerpoint/2010/main" val="3750296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by Contradiction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85000" lnSpcReduction="20000"/>
              </a:bodyPr>
              <a:lstStyle/>
              <a:p>
                <a:r>
                  <a:rPr lang="en-US" dirty="0" smtClean="0"/>
                  <a:t>Sometimes you want to show that something is impossible</a:t>
                </a:r>
              </a:p>
              <a:p>
                <a:pPr lvl="1"/>
                <a14:m>
                  <m:oMath xmlns:m="http://schemas.openxmlformats.org/officeDocument/2006/math">
                    <m:rad>
                      <m:radPr>
                        <m:degHide m:val="on"/>
                        <m:ctrlPr>
                          <a:rPr lang="en-US" b="0" i="1" smtClean="0">
                            <a:latin typeface="Cambria Math"/>
                          </a:rPr>
                        </m:ctrlPr>
                      </m:radPr>
                      <m:deg/>
                      <m:e>
                        <m:r>
                          <a:rPr lang="en-US" b="0" i="1" smtClean="0">
                            <a:latin typeface="Cambria Math"/>
                          </a:rPr>
                          <m:t>2</m:t>
                        </m:r>
                      </m:e>
                    </m:rad>
                  </m:oMath>
                </a14:m>
                <a:r>
                  <a:rPr lang="en-US" dirty="0" smtClean="0"/>
                  <a:t> cannot be written as a ratio of integers</a:t>
                </a:r>
              </a:p>
              <a:p>
                <a:pPr lvl="1"/>
                <a:r>
                  <a:rPr lang="en-US" dirty="0" smtClean="0"/>
                  <a:t>There is no compression algorithm that reduces the size of all files</a:t>
                </a:r>
              </a:p>
              <a:p>
                <a:pPr lvl="1"/>
                <a:r>
                  <a:rPr lang="en-US" dirty="0" smtClean="0"/>
                  <a:t>A cycle with an odd number of nodes can’t be colored with two colors</a:t>
                </a:r>
              </a:p>
              <a:p>
                <a:endParaRPr lang="en-US" dirty="0" smtClean="0"/>
              </a:p>
              <a:p>
                <a:r>
                  <a:rPr lang="en-US" dirty="0" smtClean="0"/>
                  <a:t>Difficult to prove non-existence directly, and can’t prove by example</a:t>
                </a:r>
              </a:p>
              <a:p>
                <a:endParaRPr lang="en-US" dirty="0" smtClean="0"/>
              </a:p>
              <a:p>
                <a:r>
                  <a:rPr lang="en-US" dirty="0" smtClean="0"/>
                  <a:t>Solution: show that the negation of the claim leads to a contradiction</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85" t="-2375" r="-2074"/>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2</a:t>
            </a:fld>
            <a:endParaRPr lang="en-US">
              <a:solidFill>
                <a:prstClr val="black">
                  <a:tint val="75000"/>
                </a:prstClr>
              </a:solidFill>
            </a:endParaRPr>
          </a:p>
        </p:txBody>
      </p:sp>
    </p:spTree>
    <p:extLst>
      <p:ext uri="{BB962C8B-B14F-4D97-AF65-F5344CB8AC3E}">
        <p14:creationId xmlns:p14="http://schemas.microsoft.com/office/powerpoint/2010/main" val="3366183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Contradiction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endParaRPr lang="en-US" dirty="0" smtClean="0"/>
              </a:p>
              <a:p>
                <a:pPr marL="0" indent="0">
                  <a:buNone/>
                </a:pPr>
                <a:r>
                  <a:rPr lang="en-US" dirty="0" smtClean="0"/>
                  <a:t>A set of propositions is a </a:t>
                </a:r>
                <a:r>
                  <a:rPr lang="en-US" b="1" dirty="0" smtClean="0"/>
                  <a:t>contradiction</a:t>
                </a:r>
                <a:r>
                  <a:rPr lang="en-US" dirty="0" smtClean="0"/>
                  <a:t> if their conjunction is always false</a:t>
                </a:r>
              </a:p>
              <a:p>
                <a:pPr marL="0" indent="0">
                  <a:buNone/>
                </a:pPr>
                <a:endParaRPr lang="en-US" dirty="0"/>
              </a:p>
              <a:p>
                <a:pPr marL="0" indent="0">
                  <a:buNone/>
                </a:pPr>
                <a:r>
                  <a:rPr lang="en-US" dirty="0" smtClean="0"/>
                  <a:t>Contradiction?</a:t>
                </a:r>
              </a:p>
              <a:p>
                <a:pPr marL="0" indent="0">
                  <a:buNone/>
                </a:pPr>
                <a14:m>
                  <m:oMath xmlns:m="http://schemas.openxmlformats.org/officeDocument/2006/math">
                    <m:r>
                      <a:rPr lang="en-US" sz="2600" b="0" i="1" smtClean="0">
                        <a:latin typeface="Cambria Math"/>
                      </a:rPr>
                      <m:t>𝑝</m:t>
                    </m:r>
                    <m:r>
                      <a:rPr lang="en-US" sz="2600" b="0" i="1" smtClean="0">
                        <a:latin typeface="Cambria Math"/>
                      </a:rPr>
                      <m:t>∧¬</m:t>
                    </m:r>
                    <m:r>
                      <a:rPr lang="en-US" sz="2600" b="0" i="1" smtClean="0">
                        <a:latin typeface="Cambria Math"/>
                        <a:ea typeface="Cambria Math"/>
                      </a:rPr>
                      <m:t>𝑝</m:t>
                    </m:r>
                  </m:oMath>
                </a14:m>
                <a:r>
                  <a:rPr lang="en-US" sz="2600" b="0" dirty="0" smtClean="0">
                    <a:ea typeface="Cambria Math"/>
                  </a:rPr>
                  <a:t> </a:t>
                </a:r>
              </a:p>
              <a:p>
                <a:pPr marL="0" indent="0">
                  <a:buNone/>
                </a:pPr>
                <a:r>
                  <a:rPr lang="en-US" sz="2600" dirty="0" smtClean="0"/>
                  <a:t> </a:t>
                </a:r>
                <a14:m>
                  <m:oMath xmlns:m="http://schemas.openxmlformats.org/officeDocument/2006/math">
                    <m:r>
                      <a:rPr lang="en-US" sz="2600" i="1">
                        <a:latin typeface="Cambria Math"/>
                      </a:rPr>
                      <m:t>𝑝</m:t>
                    </m:r>
                    <m:r>
                      <a:rPr lang="en-US" sz="2600" b="0" i="1" smtClean="0">
                        <a:latin typeface="Cambria Math"/>
                      </a:rPr>
                      <m:t>∨</m:t>
                    </m:r>
                    <m:r>
                      <a:rPr lang="en-US" sz="2600" i="1">
                        <a:latin typeface="Cambria Math"/>
                      </a:rPr>
                      <m:t>¬</m:t>
                    </m:r>
                    <m:r>
                      <a:rPr lang="en-US" sz="2600" i="1">
                        <a:latin typeface="Cambria Math"/>
                        <a:ea typeface="Cambria Math"/>
                      </a:rPr>
                      <m:t>𝑝</m:t>
                    </m:r>
                  </m:oMath>
                </a14:m>
                <a:endParaRPr lang="en-US" sz="2600" dirty="0" smtClean="0">
                  <a:ea typeface="Cambria Math"/>
                </a:endParaRPr>
              </a:p>
              <a:p>
                <a:pPr marL="0" indent="0">
                  <a:buNone/>
                </a:pPr>
                <a:r>
                  <a:rPr lang="en-US" sz="2600" dirty="0">
                    <a:ea typeface="Cambria Math"/>
                  </a:rPr>
                  <a:t> </a:t>
                </a:r>
                <a14:m>
                  <m:oMath xmlns:m="http://schemas.openxmlformats.org/officeDocument/2006/math">
                    <m:r>
                      <a:rPr lang="en-US" sz="2600" b="0" i="0" smtClean="0">
                        <a:latin typeface="Cambria Math"/>
                        <a:ea typeface="Cambria Math"/>
                      </a:rPr>
                      <m:t>(</m:t>
                    </m:r>
                    <m:r>
                      <a:rPr lang="en-US" sz="2600" b="0" i="1" smtClean="0">
                        <a:latin typeface="Cambria Math"/>
                        <a:ea typeface="Cambria Math"/>
                      </a:rPr>
                      <m:t>𝑥</m:t>
                    </m:r>
                    <m:r>
                      <a:rPr lang="en-US" sz="2600" b="0" i="1" smtClean="0">
                        <a:latin typeface="Cambria Math"/>
                        <a:ea typeface="Cambria Math"/>
                      </a:rPr>
                      <m:t>&gt;5)∧(</m:t>
                    </m:r>
                    <m:r>
                      <a:rPr lang="en-US" sz="2600" b="0" i="1" smtClean="0">
                        <a:latin typeface="Cambria Math"/>
                        <a:ea typeface="Cambria Math"/>
                      </a:rPr>
                      <m:t>𝑥</m:t>
                    </m:r>
                    <m:r>
                      <a:rPr lang="en-US" sz="2600" b="0" i="1" smtClean="0">
                        <a:latin typeface="Cambria Math"/>
                        <a:ea typeface="Cambria Math"/>
                      </a:rPr>
                      <m:t>&gt;21)</m:t>
                    </m:r>
                  </m:oMath>
                </a14:m>
                <a:endParaRPr lang="en-US" sz="2600" dirty="0" smtClean="0">
                  <a:ea typeface="Cambria Math"/>
                </a:endParaRPr>
              </a:p>
              <a:p>
                <a:pPr marL="0" indent="0">
                  <a:buNone/>
                </a:pPr>
                <a14:m>
                  <m:oMath xmlns:m="http://schemas.openxmlformats.org/officeDocument/2006/math">
                    <m:r>
                      <a:rPr lang="en-US" sz="2600" b="0" i="1" smtClean="0">
                        <a:latin typeface="Cambria Math"/>
                        <a:ea typeface="Cambria Math"/>
                      </a:rPr>
                      <m:t>𝑥</m:t>
                    </m:r>
                    <m:r>
                      <a:rPr lang="en-US" sz="2600" b="0" i="1" smtClean="0">
                        <a:latin typeface="Cambria Math"/>
                        <a:ea typeface="Cambria Math"/>
                      </a:rPr>
                      <m:t>=20</m:t>
                    </m:r>
                  </m:oMath>
                </a14:m>
                <a:r>
                  <a:rPr lang="en-US" sz="2600" dirty="0" smtClean="0">
                    <a:ea typeface="Cambria Math"/>
                  </a:rPr>
                  <a:t> and </a:t>
                </a:r>
                <a14:m>
                  <m:oMath xmlns:m="http://schemas.openxmlformats.org/officeDocument/2006/math">
                    <m:r>
                      <a:rPr lang="en-US" sz="2600" b="0" i="1" smtClean="0">
                        <a:latin typeface="Cambria Math"/>
                        <a:ea typeface="Cambria Math"/>
                      </a:rPr>
                      <m:t>𝑥</m:t>
                    </m:r>
                  </m:oMath>
                </a14:m>
                <a:r>
                  <a:rPr lang="en-US" sz="2600" dirty="0" smtClean="0">
                    <a:ea typeface="Cambria Math"/>
                  </a:rPr>
                  <a:t> is odd</a:t>
                </a:r>
              </a:p>
              <a:p>
                <a:pPr marL="0" indent="0">
                  <a:buNone/>
                </a:pPr>
                <a:r>
                  <a:rPr lang="en-US" sz="2600" dirty="0">
                    <a:ea typeface="Cambria Math"/>
                  </a:rPr>
                  <a:t> </a:t>
                </a:r>
                <a14:m>
                  <m:oMath xmlns:m="http://schemas.openxmlformats.org/officeDocument/2006/math">
                    <m:r>
                      <a:rPr lang="en-US" sz="2600">
                        <a:latin typeface="Cambria Math"/>
                        <a:ea typeface="Cambria Math"/>
                      </a:rPr>
                      <m:t>(</m:t>
                    </m:r>
                    <m:r>
                      <a:rPr lang="en-US" sz="2600" i="1">
                        <a:latin typeface="Cambria Math"/>
                        <a:ea typeface="Cambria Math"/>
                      </a:rPr>
                      <m:t>𝑥</m:t>
                    </m:r>
                    <m:r>
                      <a:rPr lang="en-US" sz="2600" i="1">
                        <a:latin typeface="Cambria Math"/>
                        <a:ea typeface="Cambria Math"/>
                      </a:rPr>
                      <m:t>&gt;5)∧(</m:t>
                    </m:r>
                    <m:r>
                      <a:rPr lang="en-US" sz="2600" i="1">
                        <a:latin typeface="Cambria Math"/>
                        <a:ea typeface="Cambria Math"/>
                      </a:rPr>
                      <m:t>𝑥</m:t>
                    </m:r>
                    <m:r>
                      <a:rPr lang="en-US" sz="2600" b="0" i="1" smtClean="0">
                        <a:latin typeface="Cambria Math"/>
                        <a:ea typeface="Cambria Math"/>
                      </a:rPr>
                      <m:t>&lt;</m:t>
                    </m:r>
                    <m:r>
                      <a:rPr lang="en-US" sz="2600" i="1">
                        <a:latin typeface="Cambria Math"/>
                        <a:ea typeface="Cambria Math"/>
                      </a:rPr>
                      <m:t>21)</m:t>
                    </m:r>
                  </m:oMath>
                </a14:m>
                <a:endParaRPr lang="en-US" sz="2600" dirty="0">
                  <a:ea typeface="Cambria Math"/>
                </a:endParaRPr>
              </a:p>
              <a:p>
                <a:pPr marL="0" indent="0">
                  <a:buNone/>
                </a:pPr>
                <a:r>
                  <a:rPr lang="en-US" sz="2600" dirty="0">
                    <a:ea typeface="Cambria Math"/>
                  </a:rPr>
                  <a:t> </a:t>
                </a:r>
                <a14:m>
                  <m:oMath xmlns:m="http://schemas.openxmlformats.org/officeDocument/2006/math">
                    <m:r>
                      <a:rPr lang="en-US" sz="2600">
                        <a:latin typeface="Cambria Math"/>
                        <a:ea typeface="Cambria Math"/>
                      </a:rPr>
                      <m:t>(</m:t>
                    </m:r>
                    <m:r>
                      <a:rPr lang="en-US" sz="2600" i="1">
                        <a:latin typeface="Cambria Math"/>
                        <a:ea typeface="Cambria Math"/>
                      </a:rPr>
                      <m:t>𝑥</m:t>
                    </m:r>
                    <m:r>
                      <a:rPr lang="en-US" sz="2600" b="0" i="1" smtClean="0">
                        <a:latin typeface="Cambria Math"/>
                        <a:ea typeface="Cambria Math"/>
                      </a:rPr>
                      <m:t>&lt;</m:t>
                    </m:r>
                    <m:r>
                      <a:rPr lang="en-US" sz="2600" i="1">
                        <a:latin typeface="Cambria Math"/>
                        <a:ea typeface="Cambria Math"/>
                      </a:rPr>
                      <m:t>5)∧(</m:t>
                    </m:r>
                    <m:r>
                      <a:rPr lang="en-US" sz="2600" i="1">
                        <a:latin typeface="Cambria Math"/>
                        <a:ea typeface="Cambria Math"/>
                      </a:rPr>
                      <m:t>𝑥</m:t>
                    </m:r>
                    <m:r>
                      <a:rPr lang="en-US" sz="2600" i="1">
                        <a:latin typeface="Cambria Math"/>
                        <a:ea typeface="Cambria Math"/>
                      </a:rPr>
                      <m:t>&gt;21)</m:t>
                    </m:r>
                  </m:oMath>
                </a14:m>
                <a:endParaRPr lang="en-US" sz="2600" dirty="0" smtClean="0">
                  <a:ea typeface="Cambria Math"/>
                </a:endParaRPr>
              </a:p>
              <a:p>
                <a:pPr marL="0" indent="0">
                  <a:buNone/>
                </a:pPr>
                <a14:m>
                  <m:oMath xmlns:m="http://schemas.openxmlformats.org/officeDocument/2006/math">
                    <m:r>
                      <a:rPr lang="en-US" sz="2600" b="0" i="1" smtClean="0">
                        <a:latin typeface="Cambria Math"/>
                        <a:ea typeface="Cambria Math"/>
                      </a:rPr>
                      <m:t>𝑥</m:t>
                    </m:r>
                  </m:oMath>
                </a14:m>
                <a:r>
                  <a:rPr lang="en-US" sz="2600" dirty="0" smtClean="0">
                    <a:ea typeface="Cambria Math"/>
                  </a:rPr>
                  <a:t> is negative number and </a:t>
                </a:r>
                <a14:m>
                  <m:oMath xmlns:m="http://schemas.openxmlformats.org/officeDocument/2006/math">
                    <m:rad>
                      <m:radPr>
                        <m:degHide m:val="on"/>
                        <m:ctrlPr>
                          <a:rPr lang="en-US" sz="2600" b="0" i="1" smtClean="0">
                            <a:latin typeface="Cambria Math"/>
                            <a:ea typeface="Cambria Math"/>
                          </a:rPr>
                        </m:ctrlPr>
                      </m:radPr>
                      <m:deg/>
                      <m:e>
                        <m:r>
                          <a:rPr lang="en-US" sz="2600" b="0" i="1" smtClean="0">
                            <a:latin typeface="Cambria Math"/>
                            <a:ea typeface="Cambria Math"/>
                          </a:rPr>
                          <m:t>𝑥</m:t>
                        </m:r>
                      </m:e>
                    </m:rad>
                  </m:oMath>
                </a14:m>
                <a:r>
                  <a:rPr lang="en-US" sz="2600" dirty="0" smtClean="0">
                    <a:ea typeface="Cambria Math"/>
                  </a:rPr>
                  <a:t> is real</a:t>
                </a:r>
                <a:endParaRPr lang="en-US" sz="2600" dirty="0">
                  <a:ea typeface="Cambria Math"/>
                </a:endParaRPr>
              </a:p>
              <a:p>
                <a:pPr marL="0" indent="0">
                  <a:buNone/>
                </a:pPr>
                <a:endParaRPr lang="en-US" b="0" dirty="0" smtClean="0">
                  <a:ea typeface="Cambria Math"/>
                </a:endParaRPr>
              </a:p>
              <a:p>
                <a:pPr marL="0" indent="0">
                  <a:buNone/>
                </a:pPr>
                <a:endParaRPr lang="en-US" b="0" dirty="0" smtClean="0">
                  <a:ea typeface="Cambria Math"/>
                </a:endParaRP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704"/>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3</a:t>
            </a:fld>
            <a:endParaRPr lang="en-US">
              <a:solidFill>
                <a:prstClr val="black">
                  <a:tint val="75000"/>
                </a:prstClr>
              </a:solidFill>
            </a:endParaRPr>
          </a:p>
        </p:txBody>
      </p:sp>
    </p:spTree>
    <p:extLst>
      <p:ext uri="{BB962C8B-B14F-4D97-AF65-F5344CB8AC3E}">
        <p14:creationId xmlns:p14="http://schemas.microsoft.com/office/powerpoint/2010/main" val="3499494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by contradiction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Claim: There are infinitely many prime numbers</a:t>
            </a:r>
          </a:p>
          <a:p>
            <a:pPr marL="0" indent="0">
              <a:buNone/>
            </a:pPr>
            <a:r>
              <a:rPr lang="en-US" sz="2400" dirty="0" smtClean="0"/>
              <a:t>Equivalent claim: There is not a finite set of primes.</a:t>
            </a:r>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4</a:t>
            </a:fld>
            <a:endParaRPr lang="en-US">
              <a:solidFill>
                <a:prstClr val="black">
                  <a:tint val="75000"/>
                </a:prstClr>
              </a:solidFill>
            </a:endParaRPr>
          </a:p>
        </p:txBody>
      </p:sp>
    </p:spTree>
    <p:extLst>
      <p:ext uri="{BB962C8B-B14F-4D97-AF65-F5344CB8AC3E}">
        <p14:creationId xmlns:p14="http://schemas.microsoft.com/office/powerpoint/2010/main" val="3656055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form of proof by contradiction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pPr marL="514350" indent="-514350">
                  <a:buFont typeface="+mj-lt"/>
                  <a:buAutoNum type="arabicPeriod"/>
                </a:pPr>
                <a:endParaRPr lang="en-US" dirty="0" smtClean="0"/>
              </a:p>
              <a:p>
                <a:pPr marL="514350" indent="-514350">
                  <a:buFont typeface="+mj-lt"/>
                  <a:buAutoNum type="arabicPeriod"/>
                </a:pPr>
                <a:r>
                  <a:rPr lang="en-US" dirty="0" smtClean="0"/>
                  <a:t>I need to show proposition </a:t>
                </a:r>
                <a14:m>
                  <m:oMath xmlns:m="http://schemas.openxmlformats.org/officeDocument/2006/math">
                    <m:r>
                      <a:rPr lang="en-US" b="0" i="1" smtClean="0">
                        <a:latin typeface="Cambria Math"/>
                      </a:rPr>
                      <m:t>𝑝</m:t>
                    </m:r>
                  </m:oMath>
                </a14:m>
                <a:r>
                  <a:rPr lang="en-US" dirty="0" smtClean="0"/>
                  <a:t> </a:t>
                </a:r>
              </a:p>
              <a:p>
                <a:pPr marL="514350" indent="-514350">
                  <a:buFont typeface="+mj-lt"/>
                  <a:buAutoNum type="arabicPeriod"/>
                </a:pPr>
                <a:endParaRPr lang="en-US" dirty="0"/>
              </a:p>
              <a:p>
                <a:pPr marL="514350" indent="-514350">
                  <a:buFont typeface="+mj-lt"/>
                  <a:buAutoNum type="arabicPeriod"/>
                </a:pPr>
                <a:r>
                  <a:rPr lang="en-US" dirty="0" smtClean="0"/>
                  <a:t>Suppose, instead, that </a:t>
                </a:r>
                <a14:m>
                  <m:oMath xmlns:m="http://schemas.openxmlformats.org/officeDocument/2006/math">
                    <m:r>
                      <a:rPr lang="en-US" b="0" i="1" smtClean="0">
                        <a:latin typeface="Cambria Math"/>
                      </a:rPr>
                      <m:t>𝑝</m:t>
                    </m:r>
                  </m:oMath>
                </a14:m>
                <a:r>
                  <a:rPr lang="en-US" dirty="0" smtClean="0"/>
                  <a:t> is false.</a:t>
                </a:r>
              </a:p>
              <a:p>
                <a:pPr marL="514350" indent="-514350">
                  <a:buFont typeface="+mj-lt"/>
                  <a:buAutoNum type="arabicPeriod"/>
                </a:pPr>
                <a:endParaRPr lang="en-US" dirty="0"/>
              </a:p>
              <a:p>
                <a:pPr marL="514350" indent="-514350">
                  <a:buFont typeface="+mj-lt"/>
                  <a:buAutoNum type="arabicPeriod"/>
                </a:pPr>
                <a:r>
                  <a:rPr lang="en-US" dirty="0" smtClean="0"/>
                  <a:t>Then, we can see that both </a:t>
                </a:r>
                <a14:m>
                  <m:oMath xmlns:m="http://schemas.openxmlformats.org/officeDocument/2006/math">
                    <m:r>
                      <a:rPr lang="en-US" b="0" i="1" smtClean="0">
                        <a:latin typeface="Cambria Math"/>
                      </a:rPr>
                      <m:t>𝑞</m:t>
                    </m:r>
                  </m:oMath>
                </a14:m>
                <a:r>
                  <a:rPr lang="en-US" dirty="0" smtClean="0"/>
                  <a:t> and</a:t>
                </a:r>
                <a14:m>
                  <m:oMath xmlns:m="http://schemas.openxmlformats.org/officeDocument/2006/math">
                    <m:r>
                      <a:rPr lang="en-US" i="1" baseline="30000">
                        <a:latin typeface="Cambria Math"/>
                        <a:ea typeface="Cambria Math"/>
                      </a:rPr>
                      <m:t>¬</m:t>
                    </m:r>
                    <m:r>
                      <a:rPr lang="en-US" b="0" i="1" smtClean="0">
                        <a:latin typeface="Cambria Math"/>
                      </a:rPr>
                      <m:t>𝑞</m:t>
                    </m:r>
                  </m:oMath>
                </a14:m>
                <a:r>
                  <a:rPr lang="en-US" dirty="0" smtClean="0"/>
                  <a:t>, which is a contradiction.</a:t>
                </a:r>
              </a:p>
              <a:p>
                <a:pPr marL="514350" indent="-514350">
                  <a:buFont typeface="+mj-lt"/>
                  <a:buAutoNum type="arabicPeriod"/>
                </a:pPr>
                <a:endParaRPr lang="en-US" dirty="0"/>
              </a:p>
              <a:p>
                <a:pPr marL="514350" indent="-514350">
                  <a:buFont typeface="+mj-lt"/>
                  <a:buAutoNum type="arabicPeriod"/>
                </a:pPr>
                <a:r>
                  <a:rPr lang="en-US" dirty="0" smtClean="0"/>
                  <a:t>Therefore, </a:t>
                </a:r>
                <a14:m>
                  <m:oMath xmlns:m="http://schemas.openxmlformats.org/officeDocument/2006/math">
                    <m:r>
                      <a:rPr lang="en-US" b="0" i="1" smtClean="0">
                        <a:latin typeface="Cambria Math"/>
                      </a:rPr>
                      <m:t>𝑝</m:t>
                    </m:r>
                  </m:oMath>
                </a14:m>
                <a:r>
                  <a:rPr lang="en-US" dirty="0" smtClean="0"/>
                  <a:t> must be true.</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926" r="-222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5</a:t>
            </a:fld>
            <a:endParaRPr lang="en-US">
              <a:solidFill>
                <a:prstClr val="black">
                  <a:tint val="75000"/>
                </a:prstClr>
              </a:solidFill>
            </a:endParaRPr>
          </a:p>
        </p:txBody>
      </p:sp>
    </p:spTree>
    <p:extLst>
      <p:ext uri="{BB962C8B-B14F-4D97-AF65-F5344CB8AC3E}">
        <p14:creationId xmlns:p14="http://schemas.microsoft.com/office/powerpoint/2010/main" val="4264532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proof by contradiction works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We need to prove proposition </a:t>
                </a:r>
                <a14:m>
                  <m:oMath xmlns:m="http://schemas.openxmlformats.org/officeDocument/2006/math">
                    <m:r>
                      <a:rPr lang="en-US" b="0" i="1" smtClean="0">
                        <a:latin typeface="Cambria Math"/>
                      </a:rPr>
                      <m:t>𝑝</m:t>
                    </m:r>
                  </m:oMath>
                </a14:m>
                <a:r>
                  <a:rPr lang="en-US" dirty="0" smtClean="0"/>
                  <a:t> </a:t>
                </a:r>
                <a:endParaRPr lang="en-US" dirty="0"/>
              </a:p>
              <a:p>
                <a:pPr marL="0" indent="0">
                  <a:buNone/>
                </a:pPr>
                <a:endParaRPr lang="en-US" dirty="0" smtClean="0"/>
              </a:p>
              <a:p>
                <a:pPr marL="0" indent="0">
                  <a:buNone/>
                </a:pPr>
                <a:r>
                  <a:rPr lang="en-US" dirty="0" smtClean="0"/>
                  <a:t>Instead, we show </a:t>
                </a:r>
                <a14:m>
                  <m:oMath xmlns:m="http://schemas.openxmlformats.org/officeDocument/2006/math">
                    <m:r>
                      <a:rPr lang="en-US" b="0" i="1" baseline="30000" smtClean="0">
                        <a:latin typeface="Cambria Math"/>
                        <a:ea typeface="Cambria Math"/>
                      </a:rPr>
                      <m:t>¬</m:t>
                    </m:r>
                    <m:r>
                      <a:rPr lang="en-US" b="0" i="1" smtClean="0">
                        <a:latin typeface="Cambria Math"/>
                      </a:rPr>
                      <m:t>𝑝</m:t>
                    </m:r>
                    <m:r>
                      <a:rPr lang="en-US" b="0" i="1" smtClean="0">
                        <a:latin typeface="Cambria Math"/>
                      </a:rPr>
                      <m:t>→</m:t>
                    </m:r>
                    <m:r>
                      <a:rPr lang="en-US" b="0" i="1" smtClean="0">
                        <a:latin typeface="Cambria Math"/>
                      </a:rPr>
                      <m:t>𝐹</m:t>
                    </m:r>
                  </m:oMath>
                </a14:m>
                <a:r>
                  <a:rPr lang="en-US" dirty="0" smtClean="0"/>
                  <a:t>, i.e., that we can conclude a contradiction from not </a:t>
                </a:r>
                <a14:m>
                  <m:oMath xmlns:m="http://schemas.openxmlformats.org/officeDocument/2006/math">
                    <m:r>
                      <a:rPr lang="en-US" b="0" i="1" smtClean="0">
                        <a:latin typeface="Cambria Math"/>
                      </a:rPr>
                      <m:t>𝑝</m:t>
                    </m:r>
                  </m:oMath>
                </a14:m>
                <a:r>
                  <a:rPr lang="en-US" dirty="0" smtClean="0"/>
                  <a:t> </a:t>
                </a:r>
              </a:p>
              <a:p>
                <a:pPr marL="0" indent="0">
                  <a:buNone/>
                </a:pPr>
                <a:endParaRPr lang="en-US" dirty="0"/>
              </a:p>
              <a:p>
                <a:pPr marL="0" indent="0">
                  <a:buNone/>
                </a:pPr>
                <a:r>
                  <a:rPr lang="en-US" dirty="0" smtClean="0"/>
                  <a:t>By contrapositive, </a:t>
                </a:r>
                <a14:m>
                  <m:oMath xmlns:m="http://schemas.openxmlformats.org/officeDocument/2006/math">
                    <m:r>
                      <a:rPr lang="en-US" i="1" baseline="30000">
                        <a:latin typeface="Cambria Math"/>
                        <a:ea typeface="Cambria Math"/>
                      </a:rPr>
                      <m:t>¬</m:t>
                    </m:r>
                    <m:r>
                      <a:rPr lang="en-US" i="1">
                        <a:latin typeface="Cambria Math"/>
                      </a:rPr>
                      <m:t>𝑝</m:t>
                    </m:r>
                    <m:r>
                      <a:rPr lang="en-US" i="1">
                        <a:latin typeface="Cambria Math"/>
                      </a:rPr>
                      <m:t>→</m:t>
                    </m:r>
                    <m:r>
                      <a:rPr lang="en-US" i="1">
                        <a:latin typeface="Cambria Math"/>
                      </a:rPr>
                      <m:t>𝐹</m:t>
                    </m:r>
                    <m:r>
                      <a:rPr lang="en-US" b="0" i="1" smtClean="0">
                        <a:latin typeface="Cambria Math"/>
                      </a:rPr>
                      <m:t>≡</m:t>
                    </m:r>
                    <m:r>
                      <a:rPr lang="en-US" b="0" i="1" smtClean="0">
                        <a:latin typeface="Cambria Math"/>
                      </a:rPr>
                      <m:t>𝑇</m:t>
                    </m:r>
                    <m:r>
                      <a:rPr lang="en-US" b="0" i="1" smtClean="0">
                        <a:latin typeface="Cambria Math"/>
                      </a:rPr>
                      <m:t>→</m:t>
                    </m:r>
                    <m:r>
                      <a:rPr lang="en-US" b="0" i="1" smtClean="0">
                        <a:latin typeface="Cambria Math"/>
                      </a:rPr>
                      <m:t>𝑝</m:t>
                    </m:r>
                    <m:r>
                      <a:rPr lang="en-US" b="0" i="1" smtClean="0">
                        <a:latin typeface="Cambria Math"/>
                      </a:rPr>
                      <m:t>≡</m:t>
                    </m:r>
                    <m:r>
                      <a:rPr lang="en-US" b="0" i="1" smtClean="0">
                        <a:latin typeface="Cambria Math"/>
                      </a:rPr>
                      <m:t>𝑝</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6</a:t>
            </a:fld>
            <a:endParaRPr lang="en-US" dirty="0">
              <a:solidFill>
                <a:prstClr val="black">
                  <a:tint val="75000"/>
                </a:prstClr>
              </a:solidFill>
            </a:endParaRPr>
          </a:p>
        </p:txBody>
      </p:sp>
    </p:spTree>
    <p:extLst>
      <p:ext uri="{BB962C8B-B14F-4D97-AF65-F5344CB8AC3E}">
        <p14:creationId xmlns:p14="http://schemas.microsoft.com/office/powerpoint/2010/main" val="2782292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explanation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We need to prove proposition </a:t>
                </a:r>
                <a14:m>
                  <m:oMath xmlns:m="http://schemas.openxmlformats.org/officeDocument/2006/math">
                    <m:r>
                      <a:rPr lang="en-US" b="0" i="1" smtClean="0">
                        <a:latin typeface="Cambria Math"/>
                      </a:rPr>
                      <m:t>𝑝</m:t>
                    </m:r>
                    <m:r>
                      <a:rPr lang="en-US" b="0" i="1" smtClean="0">
                        <a:latin typeface="Cambria Math"/>
                      </a:rPr>
                      <m:t>=</m:t>
                    </m:r>
                    <m:r>
                      <a:rPr lang="en-US" b="0" i="1" smtClean="0">
                        <a:latin typeface="Cambria Math"/>
                      </a:rPr>
                      <m:t>𝑇</m:t>
                    </m:r>
                  </m:oMath>
                </a14:m>
                <a:r>
                  <a:rPr lang="en-US" dirty="0" smtClean="0"/>
                  <a:t> </a:t>
                </a:r>
                <a:endParaRPr lang="en-US" dirty="0"/>
              </a:p>
              <a:p>
                <a:pPr marL="0" indent="0">
                  <a:buNone/>
                </a:pPr>
                <a:endParaRPr lang="en-US" dirty="0" smtClean="0"/>
              </a:p>
              <a:p>
                <a:pPr marL="0" indent="0">
                  <a:buNone/>
                </a:pPr>
                <a:r>
                  <a:rPr lang="en-US" dirty="0" smtClean="0"/>
                  <a:t>Instead, we show </a:t>
                </a:r>
                <a14:m>
                  <m:oMath xmlns:m="http://schemas.openxmlformats.org/officeDocument/2006/math">
                    <m:r>
                      <a:rPr lang="en-US" b="0" i="1" baseline="30000" smtClean="0">
                        <a:latin typeface="Cambria Math"/>
                        <a:ea typeface="Cambria Math"/>
                      </a:rPr>
                      <m:t>¬</m:t>
                    </m:r>
                    <m:r>
                      <a:rPr lang="en-US" b="0" i="1" smtClean="0">
                        <a:latin typeface="Cambria Math"/>
                      </a:rPr>
                      <m:t>𝑝</m:t>
                    </m:r>
                    <m:r>
                      <a:rPr lang="en-US" b="0" i="1" smtClean="0">
                        <a:latin typeface="Cambria Math"/>
                      </a:rPr>
                      <m:t>→</m:t>
                    </m:r>
                    <m:r>
                      <a:rPr lang="en-US" b="0" i="1" smtClean="0">
                        <a:latin typeface="Cambria Math"/>
                      </a:rPr>
                      <m:t>𝐹</m:t>
                    </m:r>
                  </m:oMath>
                </a14:m>
                <a:r>
                  <a:rPr lang="en-US" dirty="0" smtClean="0"/>
                  <a:t>, i.e., that we can conclude a contradiction from </a:t>
                </a:r>
                <a14:m>
                  <m:oMath xmlns:m="http://schemas.openxmlformats.org/officeDocument/2006/math">
                    <m:r>
                      <a:rPr lang="en-US" i="1" baseline="30000">
                        <a:latin typeface="Cambria Math"/>
                        <a:ea typeface="Cambria Math"/>
                      </a:rPr>
                      <m:t>¬ </m:t>
                    </m:r>
                    <m:r>
                      <a:rPr lang="en-US" b="0" i="1" smtClean="0">
                        <a:latin typeface="Cambria Math"/>
                      </a:rPr>
                      <m:t>𝑝</m:t>
                    </m:r>
                  </m:oMath>
                </a14:m>
                <a:r>
                  <a:rPr lang="en-US" dirty="0" smtClean="0"/>
                  <a:t> </a:t>
                </a:r>
              </a:p>
              <a:p>
                <a:pPr marL="0" indent="0">
                  <a:buNone/>
                </a:pPr>
                <a:endParaRPr lang="en-US" dirty="0" smtClean="0"/>
              </a:p>
              <a:p>
                <a:pPr marL="0" indent="0">
                  <a:buNone/>
                </a:pPr>
                <a:r>
                  <a:rPr lang="en-US" dirty="0" smtClean="0"/>
                  <a:t>But </a:t>
                </a:r>
                <a14:m>
                  <m:oMath xmlns:m="http://schemas.openxmlformats.org/officeDocument/2006/math">
                    <m:r>
                      <a:rPr lang="en-US" i="1" baseline="30000">
                        <a:latin typeface="Cambria Math"/>
                        <a:ea typeface="Cambria Math"/>
                      </a:rPr>
                      <m:t>¬</m:t>
                    </m:r>
                    <m:r>
                      <a:rPr lang="en-US" i="1">
                        <a:latin typeface="Cambria Math"/>
                      </a:rPr>
                      <m:t>𝑝</m:t>
                    </m:r>
                    <m:r>
                      <a:rPr lang="en-US" i="1">
                        <a:latin typeface="Cambria Math"/>
                      </a:rPr>
                      <m:t>→</m:t>
                    </m:r>
                    <m:r>
                      <a:rPr lang="en-US" i="1">
                        <a:latin typeface="Cambria Math"/>
                      </a:rPr>
                      <m:t>𝐹</m:t>
                    </m:r>
                  </m:oMath>
                </a14:m>
                <a:r>
                  <a:rPr lang="en-US" dirty="0" smtClean="0"/>
                  <a:t>  means that </a:t>
                </a:r>
                <a14:m>
                  <m:oMath xmlns:m="http://schemas.openxmlformats.org/officeDocument/2006/math">
                    <m:r>
                      <a:rPr lang="en-US" i="1" baseline="30000">
                        <a:latin typeface="Cambria Math"/>
                        <a:ea typeface="Cambria Math"/>
                      </a:rPr>
                      <m:t>¬</m:t>
                    </m:r>
                    <m:r>
                      <a:rPr lang="en-US" i="1">
                        <a:latin typeface="Cambria Math"/>
                      </a:rPr>
                      <m:t>𝑝</m:t>
                    </m:r>
                    <m:r>
                      <a:rPr lang="en-US" b="0" i="1" smtClean="0">
                        <a:latin typeface="Cambria Math"/>
                      </a:rPr>
                      <m:t>=</m:t>
                    </m:r>
                    <m:r>
                      <a:rPr lang="en-US" b="0" i="1" smtClean="0">
                        <a:latin typeface="Cambria Math"/>
                      </a:rPr>
                      <m:t>𝐹</m:t>
                    </m:r>
                  </m:oMath>
                </a14:m>
                <a:r>
                  <a:rPr lang="en-US" dirty="0" smtClean="0"/>
                  <a:t>, so </a:t>
                </a:r>
                <a14:m>
                  <m:oMath xmlns:m="http://schemas.openxmlformats.org/officeDocument/2006/math">
                    <m:r>
                      <a:rPr lang="en-US" b="0" i="1" smtClean="0">
                        <a:latin typeface="Cambria Math"/>
                      </a:rPr>
                      <m:t>𝑝</m:t>
                    </m:r>
                    <m:r>
                      <a:rPr lang="en-US" b="0" i="1" smtClean="0">
                        <a:latin typeface="Cambria Math"/>
                      </a:rPr>
                      <m:t>=</m:t>
                    </m:r>
                    <m:r>
                      <a:rPr lang="en-US" b="0" i="1" smtClean="0">
                        <a:latin typeface="Cambria Math"/>
                      </a:rPr>
                      <m:t>𝑇</m:t>
                    </m:r>
                  </m:oMath>
                </a14:m>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7</a:t>
            </a:fld>
            <a:endParaRPr lang="en-US" dirty="0">
              <a:solidFill>
                <a:prstClr val="black">
                  <a:tint val="75000"/>
                </a:prstClr>
              </a:solidFill>
            </a:endParaRPr>
          </a:p>
        </p:txBody>
      </p:sp>
    </p:spTree>
    <p:extLst>
      <p:ext uri="{BB962C8B-B14F-4D97-AF65-F5344CB8AC3E}">
        <p14:creationId xmlns:p14="http://schemas.microsoft.com/office/powerpoint/2010/main" val="1221106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b="1" dirty="0" smtClean="0"/>
              <a:t>Danger</a:t>
            </a:r>
            <a:r>
              <a:rPr lang="en-US" dirty="0" smtClean="0"/>
              <a:t> of proof by contradiction: a mistake in the proof might also lead to a contradiction</a:t>
            </a:r>
          </a:p>
          <a:p>
            <a:pPr marL="0" indent="0">
              <a:buNone/>
            </a:pPr>
            <a:endParaRPr lang="en-US" dirty="0"/>
          </a:p>
          <a:p>
            <a:pPr marL="0" indent="0">
              <a:buNone/>
            </a:pPr>
            <a:r>
              <a:rPr lang="en-US" dirty="0" smtClean="0"/>
              <a:t>See this blog post about P=NP problem</a:t>
            </a:r>
          </a:p>
          <a:p>
            <a:pPr marL="0" indent="0">
              <a:buNone/>
            </a:pPr>
            <a:r>
              <a:rPr lang="en-US" sz="1600" dirty="0">
                <a:hlinkClick r:id="rId2"/>
              </a:rPr>
              <a:t>http://rjlipton.wordpress.com/2011/01/08/proofs-by-contradiction-and-other-dangers</a:t>
            </a:r>
            <a:r>
              <a:rPr lang="en-US" sz="1600" dirty="0" smtClean="0">
                <a:hlinkClick r:id="rId2"/>
              </a:rPr>
              <a:t>/</a:t>
            </a:r>
            <a:endParaRPr lang="en-US" sz="1600"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8</a:t>
            </a:fld>
            <a:endParaRPr lang="en-US">
              <a:solidFill>
                <a:prstClr val="black">
                  <a:tint val="75000"/>
                </a:prstClr>
              </a:solidFill>
            </a:endParaRPr>
          </a:p>
        </p:txBody>
      </p:sp>
      <p:sp>
        <p:nvSpPr>
          <p:cNvPr id="5" name="Lightning Bolt 4"/>
          <p:cNvSpPr/>
          <p:nvPr/>
        </p:nvSpPr>
        <p:spPr>
          <a:xfrm flipH="1">
            <a:off x="1311729" y="1066800"/>
            <a:ext cx="762000" cy="1219200"/>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ghtning Bolt 5"/>
          <p:cNvSpPr/>
          <p:nvPr/>
        </p:nvSpPr>
        <p:spPr>
          <a:xfrm>
            <a:off x="351064" y="1066800"/>
            <a:ext cx="702129" cy="1219200"/>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ightning Bolt 6"/>
          <p:cNvSpPr/>
          <p:nvPr/>
        </p:nvSpPr>
        <p:spPr>
          <a:xfrm rot="1509863">
            <a:off x="821871" y="853423"/>
            <a:ext cx="702129" cy="1219200"/>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7385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a:t>
            </a:r>
            <a:r>
              <a:rPr lang="en-US" dirty="0"/>
              <a:t>by </a:t>
            </a:r>
            <a:r>
              <a:rPr lang="en-US" dirty="0" smtClean="0"/>
              <a:t>contradiction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r>
                  <a:rPr lang="en-US" sz="2400" dirty="0" smtClean="0"/>
                  <a:t>Claim: </a:t>
                </a:r>
                <a14:m>
                  <m:oMath xmlns:m="http://schemas.openxmlformats.org/officeDocument/2006/math">
                    <m:rad>
                      <m:radPr>
                        <m:degHide m:val="on"/>
                        <m:ctrlPr>
                          <a:rPr lang="en-US" sz="2400" b="0" i="1" smtClean="0">
                            <a:latin typeface="Cambria Math"/>
                          </a:rPr>
                        </m:ctrlPr>
                      </m:radPr>
                      <m:deg/>
                      <m:e>
                        <m:r>
                          <a:rPr lang="en-US" sz="2400" b="0" i="1" smtClean="0">
                            <a:latin typeface="Cambria Math"/>
                          </a:rPr>
                          <m:t>2</m:t>
                        </m:r>
                      </m:e>
                    </m:rad>
                  </m:oMath>
                </a14:m>
                <a:r>
                  <a:rPr lang="en-US" sz="2400" dirty="0" smtClean="0"/>
                  <a:t> is irrational</a:t>
                </a:r>
              </a:p>
              <a:p>
                <a:pPr marL="0" indent="0">
                  <a:buNone/>
                </a:pPr>
                <a:r>
                  <a:rPr lang="en-US" sz="2400" dirty="0" smtClean="0"/>
                  <a:t>Equivalent claim: There does not exist a pair of integers </a:t>
                </a:r>
                <a14:m>
                  <m:oMath xmlns:m="http://schemas.openxmlformats.org/officeDocument/2006/math">
                    <m:r>
                      <a:rPr lang="en-US" sz="2400" b="0" i="1" smtClean="0">
                        <a:latin typeface="Cambria Math"/>
                      </a:rPr>
                      <m:t>𝑎</m:t>
                    </m:r>
                    <m:r>
                      <a:rPr lang="en-US" sz="2400" b="0" i="1" smtClean="0">
                        <a:latin typeface="Cambria Math"/>
                      </a:rPr>
                      <m:t>, </m:t>
                    </m:r>
                    <m:r>
                      <a:rPr lang="en-US" sz="2400" b="0" i="1" smtClean="0">
                        <a:latin typeface="Cambria Math"/>
                      </a:rPr>
                      <m:t>𝑏</m:t>
                    </m:r>
                  </m:oMath>
                </a14:m>
                <a:r>
                  <a:rPr lang="en-US" sz="2400" dirty="0" smtClean="0"/>
                  <a:t> without common factors such that </a:t>
                </a:r>
                <a14:m>
                  <m:oMath xmlns:m="http://schemas.openxmlformats.org/officeDocument/2006/math">
                    <m:f>
                      <m:fPr>
                        <m:ctrlPr>
                          <a:rPr lang="en-US" sz="2400" b="0" i="1" smtClean="0">
                            <a:latin typeface="Cambria Math"/>
                          </a:rPr>
                        </m:ctrlPr>
                      </m:fPr>
                      <m:num>
                        <m:r>
                          <a:rPr lang="en-US" sz="2400" b="0" i="1" smtClean="0">
                            <a:latin typeface="Cambria Math"/>
                          </a:rPr>
                          <m:t>𝑎</m:t>
                        </m:r>
                      </m:num>
                      <m:den>
                        <m:r>
                          <a:rPr lang="en-US" sz="2400" b="0" i="1" smtClean="0">
                            <a:latin typeface="Cambria Math"/>
                          </a:rPr>
                          <m:t>𝑏</m:t>
                        </m:r>
                      </m:den>
                    </m:f>
                    <m:r>
                      <a:rPr lang="en-US" sz="2400" b="0" i="1" smtClean="0">
                        <a:latin typeface="Cambria Math"/>
                      </a:rPr>
                      <m:t>=</m:t>
                    </m:r>
                    <m:rad>
                      <m:radPr>
                        <m:degHide m:val="on"/>
                        <m:ctrlPr>
                          <a:rPr lang="en-US" sz="2400" b="0" i="1" smtClean="0">
                            <a:latin typeface="Cambria Math"/>
                          </a:rPr>
                        </m:ctrlPr>
                      </m:radPr>
                      <m:deg/>
                      <m:e>
                        <m:r>
                          <a:rPr lang="en-US" sz="2400" b="0" i="1" smtClean="0">
                            <a:latin typeface="Cambria Math"/>
                          </a:rPr>
                          <m:t>2</m:t>
                        </m:r>
                      </m:e>
                    </m:rad>
                  </m:oMath>
                </a14:m>
                <a:endParaRPr lang="en-US" sz="24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11" t="-23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9</a:t>
            </a:fld>
            <a:endParaRPr lang="en-US">
              <a:solidFill>
                <a:prstClr val="black">
                  <a:tint val="75000"/>
                </a:prstClr>
              </a:solidFill>
            </a:endParaRPr>
          </a:p>
        </p:txBody>
      </p:sp>
    </p:spTree>
    <p:extLst>
      <p:ext uri="{BB962C8B-B14F-4D97-AF65-F5344CB8AC3E}">
        <p14:creationId xmlns:p14="http://schemas.microsoft.com/office/powerpoint/2010/main" val="4070027290"/>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95959"/>
      </a:hlink>
      <a:folHlink>
        <a:srgbClr val="5959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133282</TotalTime>
  <Words>879</Words>
  <Application>Microsoft Office PowerPoint</Application>
  <PresentationFormat>On-screen Show (4:3)</PresentationFormat>
  <Paragraphs>195</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2_Office Theme</vt:lpstr>
      <vt:lpstr>PowerPoint Presentation</vt:lpstr>
      <vt:lpstr>Proof by Contradiction</vt:lpstr>
      <vt:lpstr>Contradiction</vt:lpstr>
      <vt:lpstr>Proof by contradiction</vt:lpstr>
      <vt:lpstr>Basic form of proof by contradiction</vt:lpstr>
      <vt:lpstr>Why proof by contradiction works</vt:lpstr>
      <vt:lpstr>Another explanation</vt:lpstr>
      <vt:lpstr>PowerPoint Presentation</vt:lpstr>
      <vt:lpstr>Proof by contradiction</vt:lpstr>
      <vt:lpstr>Proof by contradiction</vt:lpstr>
      <vt:lpstr>Why image compression works: images are mostly smooth</vt:lpstr>
      <vt:lpstr>Lossless compression (PNG)</vt:lpstr>
      <vt:lpstr>Proof by contradiction</vt:lpstr>
      <vt:lpstr>Proof by contradiction or contrapositive</vt:lpstr>
      <vt:lpstr>When to use each type of proof</vt:lpstr>
      <vt:lpstr>When to use each type of proof</vt:lpstr>
      <vt:lpstr>When to use each type of proof</vt:lpstr>
      <vt:lpstr>Next class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Derek Hoiem</dc:creator>
  <cp:lastModifiedBy>madhu</cp:lastModifiedBy>
  <cp:revision>370</cp:revision>
  <cp:lastPrinted>2013-04-09T03:21:56Z</cp:lastPrinted>
  <dcterms:created xsi:type="dcterms:W3CDTF">2009-12-16T02:55:56Z</dcterms:created>
  <dcterms:modified xsi:type="dcterms:W3CDTF">2013-11-27T19:55:46Z</dcterms:modified>
</cp:coreProperties>
</file>